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74" r:id="rId3"/>
    <p:sldId id="279" r:id="rId4"/>
    <p:sldId id="272" r:id="rId5"/>
    <p:sldId id="257" r:id="rId6"/>
    <p:sldId id="258" r:id="rId7"/>
    <p:sldId id="280" r:id="rId8"/>
    <p:sldId id="260" r:id="rId9"/>
    <p:sldId id="261" r:id="rId10"/>
    <p:sldId id="277" r:id="rId11"/>
    <p:sldId id="278" r:id="rId12"/>
    <p:sldId id="264" r:id="rId13"/>
    <p:sldId id="265" r:id="rId14"/>
    <p:sldId id="282" r:id="rId15"/>
    <p:sldId id="266" r:id="rId16"/>
    <p:sldId id="267" r:id="rId17"/>
    <p:sldId id="263" r:id="rId18"/>
    <p:sldId id="275" r:id="rId19"/>
    <p:sldId id="284" r:id="rId20"/>
    <p:sldId id="269" r:id="rId21"/>
    <p:sldId id="285"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C53"/>
    <a:srgbClr val="24222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p:cViewPr varScale="1">
        <p:scale>
          <a:sx n="91" d="100"/>
          <a:sy n="91" d="100"/>
        </p:scale>
        <p:origin x="-18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4FF108-936D-4CEF-9241-7A0CC6AC8CF6}"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214215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FF108-936D-4CEF-9241-7A0CC6AC8CF6}"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11651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FF108-936D-4CEF-9241-7A0CC6AC8CF6}"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113396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FF108-936D-4CEF-9241-7A0CC6AC8CF6}"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423270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4FF108-936D-4CEF-9241-7A0CC6AC8CF6}" type="datetimeFigureOut">
              <a:rPr lang="en-US" smtClean="0"/>
              <a:pPr/>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375219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4FF108-936D-4CEF-9241-7A0CC6AC8CF6}"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243055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4FF108-936D-4CEF-9241-7A0CC6AC8CF6}" type="datetimeFigureOut">
              <a:rPr lang="en-US" smtClean="0"/>
              <a:pPr/>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154143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4FF108-936D-4CEF-9241-7A0CC6AC8CF6}" type="datetimeFigureOut">
              <a:rPr lang="en-US" smtClean="0"/>
              <a:pPr/>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253530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FF108-936D-4CEF-9241-7A0CC6AC8CF6}" type="datetimeFigureOut">
              <a:rPr lang="en-US" smtClean="0"/>
              <a:pPr/>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280703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4FF108-936D-4CEF-9241-7A0CC6AC8CF6}"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413286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4FF108-936D-4CEF-9241-7A0CC6AC8CF6}" type="datetimeFigureOut">
              <a:rPr lang="en-US" smtClean="0"/>
              <a:pPr/>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300607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FF108-936D-4CEF-9241-7A0CC6AC8CF6}" type="datetimeFigureOut">
              <a:rPr lang="en-US" smtClean="0"/>
              <a:pPr/>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5701D-5C42-45A9-8233-AFBDDC4EE3A8}" type="slidenum">
              <a:rPr lang="en-US" smtClean="0"/>
              <a:pPr/>
              <a:t>‹#›</a:t>
            </a:fld>
            <a:endParaRPr lang="en-US"/>
          </a:p>
        </p:txBody>
      </p:sp>
    </p:spTree>
    <p:extLst>
      <p:ext uri="{BB962C8B-B14F-4D97-AF65-F5344CB8AC3E}">
        <p14:creationId xmlns:p14="http://schemas.microsoft.com/office/powerpoint/2010/main" xmlns="" val="54944779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mn-lt"/>
                <a:cs typeface="Times New Roman" panose="02020603050405020304" pitchFamily="18" charset="0"/>
              </a:rPr>
              <a:t>State Bans on Lawful</a:t>
            </a:r>
            <a:br>
              <a:rPr lang="en-US" b="1" dirty="0">
                <a:solidFill>
                  <a:schemeClr val="bg1"/>
                </a:solidFill>
                <a:latin typeface="+mn-lt"/>
                <a:cs typeface="Times New Roman" panose="02020603050405020304" pitchFamily="18" charset="0"/>
              </a:rPr>
            </a:br>
            <a:r>
              <a:rPr lang="en-US" b="1" dirty="0">
                <a:solidFill>
                  <a:schemeClr val="bg1"/>
                </a:solidFill>
                <a:latin typeface="+mn-lt"/>
                <a:cs typeface="Times New Roman" panose="02020603050405020304" pitchFamily="18" charset="0"/>
              </a:rPr>
              <a:t>Hunting Trophies</a:t>
            </a:r>
          </a:p>
        </p:txBody>
      </p:sp>
      <p:sp>
        <p:nvSpPr>
          <p:cNvPr id="3" name="Subtitle 2"/>
          <p:cNvSpPr>
            <a:spLocks noGrp="1"/>
          </p:cNvSpPr>
          <p:nvPr>
            <p:ph type="subTitle" idx="1"/>
          </p:nvPr>
        </p:nvSpPr>
        <p:spPr>
          <a:xfrm>
            <a:off x="1524000" y="4027714"/>
            <a:ext cx="9144000" cy="1828800"/>
          </a:xfrm>
        </p:spPr>
        <p:txBody>
          <a:bodyPr>
            <a:normAutofit/>
          </a:bodyPr>
          <a:lstStyle/>
          <a:p>
            <a:r>
              <a:rPr lang="en-US" sz="3000" b="1" dirty="0">
                <a:solidFill>
                  <a:schemeClr val="bg1"/>
                </a:solidFill>
                <a:cs typeface="Times New Roman" panose="02020603050405020304" pitchFamily="18" charset="0"/>
              </a:rPr>
              <a:t>Conservation Force</a:t>
            </a:r>
          </a:p>
          <a:p>
            <a:r>
              <a:rPr lang="en-US" sz="3000" b="1" dirty="0" err="1">
                <a:solidFill>
                  <a:schemeClr val="bg1"/>
                </a:solidFill>
                <a:cs typeface="Times New Roman" panose="02020603050405020304" pitchFamily="18" charset="0"/>
              </a:rPr>
              <a:t>NASC</a:t>
            </a:r>
            <a:r>
              <a:rPr lang="en-US" sz="3000" b="1" dirty="0">
                <a:solidFill>
                  <a:schemeClr val="bg1"/>
                </a:solidFill>
                <a:cs typeface="Times New Roman" panose="02020603050405020304" pitchFamily="18" charset="0"/>
              </a:rPr>
              <a:t> Sportsman-Legislator Summit</a:t>
            </a:r>
          </a:p>
          <a:p>
            <a:r>
              <a:rPr lang="en-US" sz="3000" b="1" dirty="0">
                <a:solidFill>
                  <a:schemeClr val="bg1"/>
                </a:solidFill>
                <a:cs typeface="Times New Roman" panose="02020603050405020304" pitchFamily="18" charset="0"/>
              </a:rPr>
              <a:t>December 1, 2016</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cxnSp>
        <p:nvCxnSpPr>
          <p:cNvPr id="5" name="Straight Connector 4"/>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055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2041288"/>
          </a:xfrm>
        </p:spPr>
        <p:txBody>
          <a:bodyPr>
            <a:normAutofit/>
          </a:bodyPr>
          <a:lstStyle/>
          <a:p>
            <a:r>
              <a:rPr lang="en-US" sz="4800" b="1" dirty="0">
                <a:solidFill>
                  <a:schemeClr val="bg1"/>
                </a:solidFill>
              </a:rPr>
              <a:t>Section 6 Cooperation with the States</a:t>
            </a:r>
            <a:br>
              <a:rPr lang="en-US" sz="4800" b="1" dirty="0">
                <a:solidFill>
                  <a:schemeClr val="bg1"/>
                </a:solidFill>
              </a:rPr>
            </a:br>
            <a:r>
              <a:rPr lang="en-US" sz="4800" b="1" dirty="0">
                <a:solidFill>
                  <a:schemeClr val="bg1"/>
                </a:solidFill>
              </a:rPr>
              <a:t>(16 U.S.C. § 1535(a))</a:t>
            </a:r>
          </a:p>
        </p:txBody>
      </p:sp>
      <p:sp>
        <p:nvSpPr>
          <p:cNvPr id="3" name="Content Placeholder 2"/>
          <p:cNvSpPr>
            <a:spLocks noGrp="1"/>
          </p:cNvSpPr>
          <p:nvPr>
            <p:ph idx="1"/>
          </p:nvPr>
        </p:nvSpPr>
        <p:spPr>
          <a:xfrm>
            <a:off x="838200" y="2525485"/>
            <a:ext cx="10515600" cy="3651477"/>
          </a:xfrm>
        </p:spPr>
        <p:txBody>
          <a:bodyPr>
            <a:normAutofit/>
          </a:bodyPr>
          <a:lstStyle/>
          <a:p>
            <a:pPr marL="0" indent="0">
              <a:buNone/>
            </a:pPr>
            <a:r>
              <a:rPr lang="en-US" sz="3600" dirty="0">
                <a:solidFill>
                  <a:schemeClr val="bg1"/>
                </a:solidFill>
              </a:rPr>
              <a:t>(a) GENERAL.—In carrying out the program authorized by this Act, the Secretary shall cooperate to the maximum extent practicable with the States.</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27752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Section 6 Preemption (16 U.S.C. § 1535(f))</a:t>
            </a:r>
          </a:p>
        </p:txBody>
      </p:sp>
      <p:sp>
        <p:nvSpPr>
          <p:cNvPr id="3" name="Content Placeholder 2"/>
          <p:cNvSpPr>
            <a:spLocks noGrp="1"/>
          </p:cNvSpPr>
          <p:nvPr>
            <p:ph idx="1"/>
          </p:nvPr>
        </p:nvSpPr>
        <p:spPr>
          <a:xfrm>
            <a:off x="293913" y="1578429"/>
            <a:ext cx="11615057" cy="4598534"/>
          </a:xfrm>
        </p:spPr>
        <p:txBody>
          <a:bodyPr>
            <a:noAutofit/>
          </a:bodyPr>
          <a:lstStyle/>
          <a:p>
            <a:pPr marL="0" indent="0">
              <a:buNone/>
            </a:pPr>
            <a:r>
              <a:rPr lang="en-US" sz="3400" dirty="0">
                <a:solidFill>
                  <a:schemeClr val="bg1"/>
                </a:solidFill>
              </a:rPr>
              <a:t>(f) CONFLICTS BETWEEN FEDERAL AND STATE LAWS.—Any State law or regulation which applies with respect to the importation or exportation of … endangered species or threatened species</a:t>
            </a:r>
            <a:br>
              <a:rPr lang="en-US" sz="3400" dirty="0">
                <a:solidFill>
                  <a:schemeClr val="bg1"/>
                </a:solidFill>
              </a:rPr>
            </a:br>
            <a:r>
              <a:rPr lang="en-US" sz="3400" b="1" dirty="0">
                <a:solidFill>
                  <a:schemeClr val="bg1"/>
                </a:solidFill>
              </a:rPr>
              <a:t>is void</a:t>
            </a:r>
            <a:r>
              <a:rPr lang="en-US" sz="3400" dirty="0">
                <a:solidFill>
                  <a:schemeClr val="bg1"/>
                </a:solidFill>
              </a:rPr>
              <a:t> to the extent that it may effectively (1) permit what is prohibited by this Act or by any regulation which implements this Act, or (2) prohibit what is authorized pursuant to an exemption or permit provided for in this Act or in any regulation which implements this Act….</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6822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chemeClr val="bg1"/>
                </a:solidFill>
              </a:rPr>
              <a:t>State Laws that Do and Don’t Restrict Lawful Hunting Trophies</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2247523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2514" y="783774"/>
            <a:ext cx="5584365" cy="5393189"/>
          </a:xfrm>
        </p:spPr>
        <p:txBody>
          <a:bodyPr>
            <a:normAutofit/>
          </a:bodyPr>
          <a:lstStyle/>
          <a:p>
            <a:pPr marL="0" indent="0">
              <a:buNone/>
            </a:pPr>
            <a:r>
              <a:rPr lang="en-US" sz="3600" b="1" dirty="0">
                <a:solidFill>
                  <a:schemeClr val="bg1"/>
                </a:solidFill>
              </a:rPr>
              <a:t>DO</a:t>
            </a:r>
          </a:p>
          <a:p>
            <a:r>
              <a:rPr lang="en-US" sz="3600" dirty="0">
                <a:solidFill>
                  <a:schemeClr val="bg1"/>
                </a:solidFill>
              </a:rPr>
              <a:t>Prohibit personal uses</a:t>
            </a:r>
            <a:br>
              <a:rPr lang="en-US" sz="3600" dirty="0">
                <a:solidFill>
                  <a:schemeClr val="bg1"/>
                </a:solidFill>
              </a:rPr>
            </a:br>
            <a:r>
              <a:rPr lang="en-US" sz="3600" dirty="0">
                <a:solidFill>
                  <a:schemeClr val="bg1"/>
                </a:solidFill>
              </a:rPr>
              <a:t>(e.g., import, transport, possession)</a:t>
            </a:r>
          </a:p>
          <a:p>
            <a:r>
              <a:rPr lang="en-US" sz="3600" dirty="0">
                <a:solidFill>
                  <a:schemeClr val="bg1"/>
                </a:solidFill>
              </a:rPr>
              <a:t>Target “Big Four” or “Big </a:t>
            </a:r>
            <a:br>
              <a:rPr lang="en-US" sz="3600" dirty="0">
                <a:solidFill>
                  <a:schemeClr val="bg1"/>
                </a:solidFill>
              </a:rPr>
            </a:br>
            <a:r>
              <a:rPr lang="en-US" sz="3600" dirty="0">
                <a:solidFill>
                  <a:schemeClr val="bg1"/>
                </a:solidFill>
              </a:rPr>
              <a:t>Five” species</a:t>
            </a:r>
          </a:p>
          <a:p>
            <a:r>
              <a:rPr lang="en-US" sz="3600" dirty="0">
                <a:solidFill>
                  <a:schemeClr val="bg1"/>
                </a:solidFill>
              </a:rPr>
              <a:t>Contain no exception for federally authorized acts</a:t>
            </a:r>
          </a:p>
          <a:p>
            <a:r>
              <a:rPr lang="en-US" sz="1800" dirty="0">
                <a:solidFill>
                  <a:schemeClr val="bg1"/>
                </a:solidFill>
              </a:rPr>
              <a:t>*Caveat – focus on ESA, not other conflicts</a:t>
            </a:r>
          </a:p>
        </p:txBody>
      </p:sp>
      <p:sp>
        <p:nvSpPr>
          <p:cNvPr id="8" name="Content Placeholder 2"/>
          <p:cNvSpPr txBox="1">
            <a:spLocks/>
          </p:cNvSpPr>
          <p:nvPr/>
        </p:nvSpPr>
        <p:spPr>
          <a:xfrm>
            <a:off x="6128656" y="783771"/>
            <a:ext cx="5584365" cy="5393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rPr>
              <a:t>DO NOT</a:t>
            </a:r>
          </a:p>
          <a:p>
            <a:r>
              <a:rPr lang="en-US" sz="3600" dirty="0">
                <a:solidFill>
                  <a:schemeClr val="bg1"/>
                </a:solidFill>
              </a:rPr>
              <a:t>Prohibit commercial uses</a:t>
            </a:r>
            <a:br>
              <a:rPr lang="en-US" sz="3600" dirty="0">
                <a:solidFill>
                  <a:schemeClr val="bg1"/>
                </a:solidFill>
              </a:rPr>
            </a:br>
            <a:r>
              <a:rPr lang="en-US" sz="3600" dirty="0">
                <a:solidFill>
                  <a:schemeClr val="bg1"/>
                </a:solidFill>
              </a:rPr>
              <a:t>(e.g., sale, offer for sale, distribution)</a:t>
            </a:r>
          </a:p>
          <a:p>
            <a:r>
              <a:rPr lang="en-US" sz="3600" dirty="0">
                <a:solidFill>
                  <a:schemeClr val="bg1"/>
                </a:solidFill>
              </a:rPr>
              <a:t>Target trafficked species like pangolin, sharks, rays</a:t>
            </a:r>
          </a:p>
          <a:p>
            <a:r>
              <a:rPr lang="en-US" sz="3600" dirty="0">
                <a:solidFill>
                  <a:schemeClr val="bg1"/>
                </a:solidFill>
              </a:rPr>
              <a:t>Contain an exception for federally authorized acts</a:t>
            </a:r>
          </a:p>
        </p:txBody>
      </p:sp>
    </p:spTree>
    <p:extLst>
      <p:ext uri="{BB962C8B-B14F-4D97-AF65-F5344CB8AC3E}">
        <p14:creationId xmlns:p14="http://schemas.microsoft.com/office/powerpoint/2010/main" xmlns="" val="263173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2514" y="783774"/>
            <a:ext cx="5584365" cy="5393189"/>
          </a:xfrm>
        </p:spPr>
        <p:txBody>
          <a:bodyPr>
            <a:normAutofit/>
          </a:bodyPr>
          <a:lstStyle/>
          <a:p>
            <a:pPr marL="0" indent="0">
              <a:buNone/>
            </a:pPr>
            <a:r>
              <a:rPr lang="en-US" sz="3600" b="1" dirty="0">
                <a:solidFill>
                  <a:schemeClr val="bg1"/>
                </a:solidFill>
              </a:rPr>
              <a:t>DO</a:t>
            </a:r>
          </a:p>
          <a:p>
            <a:r>
              <a:rPr lang="en-US" sz="3600" dirty="0">
                <a:solidFill>
                  <a:schemeClr val="bg1"/>
                </a:solidFill>
              </a:rPr>
              <a:t>New Jersey (S977 &amp; </a:t>
            </a:r>
            <a:r>
              <a:rPr lang="en-US" sz="3600" dirty="0" err="1">
                <a:solidFill>
                  <a:schemeClr val="bg1"/>
                </a:solidFill>
              </a:rPr>
              <a:t>S978</a:t>
            </a:r>
            <a:r>
              <a:rPr lang="en-US" sz="3600" dirty="0">
                <a:solidFill>
                  <a:schemeClr val="bg1"/>
                </a:solidFill>
              </a:rPr>
              <a:t>)</a:t>
            </a:r>
          </a:p>
          <a:p>
            <a:r>
              <a:rPr lang="en-US" sz="3600" dirty="0">
                <a:solidFill>
                  <a:schemeClr val="bg1"/>
                </a:solidFill>
              </a:rPr>
              <a:t>New York (</a:t>
            </a:r>
            <a:r>
              <a:rPr lang="en-US" sz="3600" dirty="0" err="1">
                <a:solidFill>
                  <a:schemeClr val="bg1"/>
                </a:solidFill>
              </a:rPr>
              <a:t>S6072</a:t>
            </a:r>
            <a:r>
              <a:rPr lang="en-US" sz="3600" dirty="0">
                <a:solidFill>
                  <a:schemeClr val="bg1"/>
                </a:solidFill>
              </a:rPr>
              <a:t>)</a:t>
            </a:r>
          </a:p>
          <a:p>
            <a:r>
              <a:rPr lang="en-US" sz="3600" dirty="0">
                <a:solidFill>
                  <a:schemeClr val="bg1"/>
                </a:solidFill>
              </a:rPr>
              <a:t>Connecticut (</a:t>
            </a:r>
            <a:r>
              <a:rPr lang="en-US" sz="3600" dirty="0" err="1">
                <a:solidFill>
                  <a:schemeClr val="bg1"/>
                </a:solidFill>
              </a:rPr>
              <a:t>S227</a:t>
            </a:r>
            <a:r>
              <a:rPr lang="en-US" sz="3600" dirty="0">
                <a:solidFill>
                  <a:schemeClr val="bg1"/>
                </a:solidFill>
              </a:rPr>
              <a:t>)</a:t>
            </a:r>
          </a:p>
        </p:txBody>
      </p:sp>
      <p:sp>
        <p:nvSpPr>
          <p:cNvPr id="8" name="Content Placeholder 2"/>
          <p:cNvSpPr txBox="1">
            <a:spLocks/>
          </p:cNvSpPr>
          <p:nvPr/>
        </p:nvSpPr>
        <p:spPr>
          <a:xfrm>
            <a:off x="6128656" y="783771"/>
            <a:ext cx="5584365" cy="5393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chemeClr val="bg1"/>
                </a:solidFill>
              </a:rPr>
              <a:t>DO NOT</a:t>
            </a:r>
          </a:p>
          <a:p>
            <a:r>
              <a:rPr lang="en-US" sz="3600" dirty="0">
                <a:solidFill>
                  <a:schemeClr val="bg1"/>
                </a:solidFill>
              </a:rPr>
              <a:t>Washington (Initiative 1401)</a:t>
            </a:r>
          </a:p>
          <a:p>
            <a:r>
              <a:rPr lang="en-US" sz="3600" dirty="0">
                <a:solidFill>
                  <a:schemeClr val="bg1"/>
                </a:solidFill>
              </a:rPr>
              <a:t>Oregon (Measure 100)</a:t>
            </a:r>
          </a:p>
          <a:p>
            <a:r>
              <a:rPr lang="en-US" sz="3600" dirty="0">
                <a:solidFill>
                  <a:schemeClr val="bg1"/>
                </a:solidFill>
              </a:rPr>
              <a:t>Hawaii (</a:t>
            </a:r>
            <a:r>
              <a:rPr lang="en-US" sz="3600" dirty="0" err="1">
                <a:solidFill>
                  <a:schemeClr val="bg1"/>
                </a:solidFill>
              </a:rPr>
              <a:t>S2467</a:t>
            </a:r>
            <a:r>
              <a:rPr lang="en-US" sz="3600" dirty="0">
                <a:solidFill>
                  <a:schemeClr val="bg1"/>
                </a:solidFill>
              </a:rPr>
              <a:t>)</a:t>
            </a:r>
          </a:p>
        </p:txBody>
      </p:sp>
      <p:sp>
        <p:nvSpPr>
          <p:cNvPr id="6" name="TextBox 5"/>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17981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stretch>
            <a:fillRect/>
          </a:stretch>
        </p:blipFill>
        <p:spPr>
          <a:xfrm>
            <a:off x="611258" y="212399"/>
            <a:ext cx="5918504" cy="6343976"/>
          </a:xfrm>
          <a:prstGeom prst="rect">
            <a:avLst/>
          </a:prstGeom>
        </p:spPr>
      </p:pic>
      <p:sp>
        <p:nvSpPr>
          <p:cNvPr id="12" name="Title 1"/>
          <p:cNvSpPr>
            <a:spLocks noGrp="1"/>
          </p:cNvSpPr>
          <p:nvPr>
            <p:ph type="title"/>
          </p:nvPr>
        </p:nvSpPr>
        <p:spPr>
          <a:xfrm>
            <a:off x="6379019" y="365125"/>
            <a:ext cx="5377551" cy="1325563"/>
          </a:xfrm>
        </p:spPr>
        <p:txBody>
          <a:bodyPr>
            <a:normAutofit/>
          </a:bodyPr>
          <a:lstStyle/>
          <a:p>
            <a:pPr algn="ctr"/>
            <a:r>
              <a:rPr lang="en-US" sz="4800" b="1" dirty="0">
                <a:solidFill>
                  <a:schemeClr val="bg1"/>
                </a:solidFill>
              </a:rPr>
              <a:t>The Cecil Campaign</a:t>
            </a:r>
          </a:p>
        </p:txBody>
      </p:sp>
      <p:sp>
        <p:nvSpPr>
          <p:cNvPr id="13" name="Oval 12"/>
          <p:cNvSpPr/>
          <p:nvPr/>
        </p:nvSpPr>
        <p:spPr>
          <a:xfrm>
            <a:off x="4038600" y="3918857"/>
            <a:ext cx="1905000" cy="87085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stretch>
            <a:fillRect/>
          </a:stretch>
        </p:blipFill>
        <p:spPr>
          <a:xfrm>
            <a:off x="7394801" y="1798628"/>
            <a:ext cx="4086225" cy="4638675"/>
          </a:xfrm>
          <a:prstGeom prst="rect">
            <a:avLst/>
          </a:prstGeom>
        </p:spPr>
      </p:pic>
      <p:sp>
        <p:nvSpPr>
          <p:cNvPr id="15" name="Oval 14"/>
          <p:cNvSpPr/>
          <p:nvPr/>
        </p:nvSpPr>
        <p:spPr>
          <a:xfrm>
            <a:off x="7293429" y="3231989"/>
            <a:ext cx="4187597" cy="234149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5569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1703161"/>
          </a:xfrm>
        </p:spPr>
        <p:txBody>
          <a:bodyPr>
            <a:noAutofit/>
          </a:bodyPr>
          <a:lstStyle/>
          <a:p>
            <a:r>
              <a:rPr lang="en-US" sz="4800" b="1" dirty="0">
                <a:solidFill>
                  <a:schemeClr val="bg1"/>
                </a:solidFill>
              </a:rPr>
              <a:t>Anti-hunting activists seek to ban</a:t>
            </a:r>
            <a:br>
              <a:rPr lang="en-US" sz="4800" b="1" dirty="0">
                <a:solidFill>
                  <a:schemeClr val="bg1"/>
                </a:solidFill>
              </a:rPr>
            </a:br>
            <a:r>
              <a:rPr lang="en-US" sz="4800" b="1" dirty="0">
                <a:solidFill>
                  <a:schemeClr val="bg1"/>
                </a:solidFill>
              </a:rPr>
              <a:t>lawful hunting trophies …</a:t>
            </a:r>
          </a:p>
        </p:txBody>
      </p:sp>
      <p:sp>
        <p:nvSpPr>
          <p:cNvPr id="3" name="Content Placeholder 2"/>
          <p:cNvSpPr>
            <a:spLocks noGrp="1"/>
          </p:cNvSpPr>
          <p:nvPr>
            <p:ph idx="1"/>
          </p:nvPr>
        </p:nvSpPr>
        <p:spPr>
          <a:xfrm>
            <a:off x="838200" y="2296885"/>
            <a:ext cx="10515600" cy="3880077"/>
          </a:xfrm>
        </p:spPr>
        <p:txBody>
          <a:bodyPr>
            <a:normAutofit/>
          </a:bodyPr>
          <a:lstStyle/>
          <a:p>
            <a:r>
              <a:rPr lang="en-US" sz="3600" dirty="0">
                <a:solidFill>
                  <a:schemeClr val="bg1"/>
                </a:solidFill>
              </a:rPr>
              <a:t>Why does it matter?</a:t>
            </a:r>
          </a:p>
          <a:p>
            <a:r>
              <a:rPr lang="en-US" sz="3600" dirty="0">
                <a:solidFill>
                  <a:schemeClr val="bg1"/>
                </a:solidFill>
              </a:rPr>
              <a:t>ESA § 10: permits are issued when the activity “enhances the survival of the species”</a:t>
            </a:r>
          </a:p>
          <a:p>
            <a:r>
              <a:rPr lang="en-US" sz="3600" dirty="0">
                <a:solidFill>
                  <a:schemeClr val="bg1"/>
                </a:solidFill>
              </a:rPr>
              <a:t>So banning lawful trophies blocks the</a:t>
            </a:r>
            <a:br>
              <a:rPr lang="en-US" sz="3600" dirty="0">
                <a:solidFill>
                  <a:schemeClr val="bg1"/>
                </a:solidFill>
              </a:rPr>
            </a:br>
            <a:r>
              <a:rPr lang="en-US" sz="3600" dirty="0">
                <a:solidFill>
                  <a:schemeClr val="bg1"/>
                </a:solidFill>
              </a:rPr>
              <a:t>enhancement</a:t>
            </a:r>
            <a:r>
              <a:rPr lang="en-US" sz="3200" dirty="0">
                <a:solidFill>
                  <a:schemeClr val="bg1"/>
                </a:solidFill>
              </a:rPr>
              <a:t> </a:t>
            </a:r>
            <a:r>
              <a:rPr lang="en-US" sz="3600" dirty="0">
                <a:solidFill>
                  <a:schemeClr val="bg1"/>
                </a:solidFill>
              </a:rPr>
              <a:t>–</a:t>
            </a:r>
            <a:r>
              <a:rPr lang="en-US" sz="3200" dirty="0">
                <a:solidFill>
                  <a:schemeClr val="bg1"/>
                </a:solidFill>
              </a:rPr>
              <a:t> </a:t>
            </a:r>
            <a:r>
              <a:rPr lang="en-US" sz="3600" dirty="0">
                <a:solidFill>
                  <a:schemeClr val="bg1"/>
                </a:solidFill>
              </a:rPr>
              <a:t>the</a:t>
            </a:r>
            <a:r>
              <a:rPr lang="en-US" sz="3200" dirty="0">
                <a:solidFill>
                  <a:schemeClr val="bg1"/>
                </a:solidFill>
              </a:rPr>
              <a:t> </a:t>
            </a:r>
            <a:r>
              <a:rPr lang="en-US" sz="3600" dirty="0">
                <a:solidFill>
                  <a:schemeClr val="bg1"/>
                </a:solidFill>
              </a:rPr>
              <a:t>benefits</a:t>
            </a:r>
            <a:r>
              <a:rPr lang="en-US" sz="3200" dirty="0">
                <a:solidFill>
                  <a:schemeClr val="bg1"/>
                </a:solidFill>
              </a:rPr>
              <a:t> </a:t>
            </a:r>
            <a:r>
              <a:rPr lang="en-US" sz="3600" dirty="0">
                <a:solidFill>
                  <a:schemeClr val="bg1"/>
                </a:solidFill>
              </a:rPr>
              <a:t>–</a:t>
            </a:r>
            <a:r>
              <a:rPr lang="en-US" sz="3200" dirty="0">
                <a:solidFill>
                  <a:schemeClr val="bg1"/>
                </a:solidFill>
              </a:rPr>
              <a:t> </a:t>
            </a:r>
            <a:r>
              <a:rPr lang="en-US" sz="3600" dirty="0">
                <a:solidFill>
                  <a:schemeClr val="bg1"/>
                </a:solidFill>
              </a:rPr>
              <a:t>for listed species</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54639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stretch>
            <a:fillRect/>
          </a:stretch>
        </p:blipFill>
        <p:spPr>
          <a:xfrm>
            <a:off x="4621279" y="1262740"/>
            <a:ext cx="7275841" cy="2104960"/>
          </a:xfrm>
          <a:prstGeom prst="rect">
            <a:avLst/>
          </a:prstGeom>
        </p:spPr>
      </p:pic>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7575" y="365125"/>
            <a:ext cx="10646225" cy="4108904"/>
          </a:xfrm>
        </p:spPr>
        <p:txBody>
          <a:bodyPr>
            <a:normAutofit/>
          </a:bodyPr>
          <a:lstStyle/>
          <a:p>
            <a:r>
              <a:rPr lang="en-US" sz="4800" b="1" dirty="0">
                <a:solidFill>
                  <a:schemeClr val="bg1"/>
                </a:solidFill>
              </a:rPr>
              <a:t>Enhancement:</a:t>
            </a:r>
            <a:br>
              <a:rPr lang="en-US" sz="4800" b="1" dirty="0">
                <a:solidFill>
                  <a:schemeClr val="bg1"/>
                </a:solidFill>
              </a:rPr>
            </a:br>
            <a:r>
              <a:rPr lang="en-US" sz="4800" b="1" dirty="0">
                <a:solidFill>
                  <a:schemeClr val="bg1"/>
                </a:solidFill>
              </a:rPr>
              <a:t>Black rhino</a:t>
            </a:r>
            <a:br>
              <a:rPr lang="en-US" sz="4800" b="1" dirty="0">
                <a:solidFill>
                  <a:schemeClr val="bg1"/>
                </a:solidFill>
              </a:rPr>
            </a:br>
            <a:r>
              <a:rPr lang="en-US" sz="4800" b="1" dirty="0">
                <a:solidFill>
                  <a:schemeClr val="bg1"/>
                </a:solidFill>
              </a:rPr>
              <a:t>trophies from</a:t>
            </a:r>
            <a:br>
              <a:rPr lang="en-US" sz="4800" b="1" dirty="0">
                <a:solidFill>
                  <a:schemeClr val="bg1"/>
                </a:solidFill>
              </a:rPr>
            </a:br>
            <a:r>
              <a:rPr lang="en-US" sz="4800" b="1" dirty="0">
                <a:solidFill>
                  <a:schemeClr val="bg1"/>
                </a:solidFill>
              </a:rPr>
              <a:t>Namibia</a:t>
            </a:r>
            <a:br>
              <a:rPr lang="en-US" sz="4800" b="1" dirty="0">
                <a:solidFill>
                  <a:schemeClr val="bg1"/>
                </a:solidFill>
              </a:rPr>
            </a:br>
            <a:endParaRPr lang="en-US" sz="4800" b="1" dirty="0">
              <a:solidFill>
                <a:schemeClr val="bg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621278" y="3342231"/>
            <a:ext cx="7275841" cy="2728440"/>
          </a:xfrm>
        </p:spPr>
      </p:pic>
      <p:sp>
        <p:nvSpPr>
          <p:cNvPr id="4" name="TextBox 3"/>
          <p:cNvSpPr txBox="1"/>
          <p:nvPr/>
        </p:nvSpPr>
        <p:spPr>
          <a:xfrm>
            <a:off x="707575" y="5519057"/>
            <a:ext cx="2394858" cy="1338943"/>
          </a:xfrm>
          <a:prstGeom prst="rect">
            <a:avLst/>
          </a:prstGeom>
          <a:blipFill>
            <a:blip r:embed="rId4" cstate="print"/>
            <a:stretch>
              <a:fillRect/>
            </a:stretch>
          </a:blipFill>
        </p:spPr>
        <p:txBody>
          <a:bodyPr wrap="square" rtlCol="0">
            <a:spAutoFit/>
          </a:bodyPr>
          <a:lstStyle/>
          <a:p>
            <a:endParaRPr lang="en-US" dirty="0"/>
          </a:p>
        </p:txBody>
      </p:sp>
      <p:pic>
        <p:nvPicPr>
          <p:cNvPr id="13" name="Picture 12"/>
          <p:cNvPicPr>
            <a:picLocks noChangeAspect="1"/>
          </p:cNvPicPr>
          <p:nvPr/>
        </p:nvPicPr>
        <p:blipFill>
          <a:blip r:embed="rId5" cstate="print"/>
          <a:stretch>
            <a:fillRect/>
          </a:stretch>
        </p:blipFill>
        <p:spPr>
          <a:xfrm>
            <a:off x="4621279" y="389741"/>
            <a:ext cx="7275841" cy="1025403"/>
          </a:xfrm>
          <a:prstGeom prst="rect">
            <a:avLst/>
          </a:prstGeom>
        </p:spPr>
      </p:pic>
    </p:spTree>
    <p:extLst>
      <p:ext uri="{BB962C8B-B14F-4D97-AF65-F5344CB8AC3E}">
        <p14:creationId xmlns:p14="http://schemas.microsoft.com/office/powerpoint/2010/main" xmlns="" val="376298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stretch>
            <a:fillRect/>
          </a:stretch>
        </p:blipFill>
        <p:spPr>
          <a:xfrm>
            <a:off x="852074" y="504836"/>
            <a:ext cx="10348285" cy="6059252"/>
          </a:xfrm>
          <a:prstGeom prst="rect">
            <a:avLst/>
          </a:prstGeom>
        </p:spPr>
      </p:pic>
      <p:sp>
        <p:nvSpPr>
          <p:cNvPr id="2" name="Title 1"/>
          <p:cNvSpPr>
            <a:spLocks noGrp="1"/>
          </p:cNvSpPr>
          <p:nvPr>
            <p:ph type="title"/>
          </p:nvPr>
        </p:nvSpPr>
        <p:spPr>
          <a:xfrm>
            <a:off x="283029" y="365125"/>
            <a:ext cx="11070771" cy="1325563"/>
          </a:xfrm>
        </p:spPr>
        <p:txBody>
          <a:bodyPr>
            <a:normAutofit fontScale="90000"/>
          </a:bodyPr>
          <a:lstStyle/>
          <a:p>
            <a:r>
              <a:rPr lang="en-US" sz="4800" b="1" dirty="0">
                <a:solidFill>
                  <a:schemeClr val="bg1"/>
                </a:solidFill>
              </a:rPr>
              <a:t>Enhancement:</a:t>
            </a:r>
            <a:br>
              <a:rPr lang="en-US" sz="4800" b="1" dirty="0">
                <a:solidFill>
                  <a:schemeClr val="bg1"/>
                </a:solidFill>
              </a:rPr>
            </a:br>
            <a:r>
              <a:rPr lang="en-US" sz="4800" b="1" dirty="0">
                <a:solidFill>
                  <a:schemeClr val="bg1"/>
                </a:solidFill>
              </a:rPr>
              <a:t>Tanzania Lion</a:t>
            </a:r>
            <a:br>
              <a:rPr lang="en-US" sz="4800" b="1" dirty="0">
                <a:solidFill>
                  <a:schemeClr val="bg1"/>
                </a:solidFill>
              </a:rPr>
            </a:br>
            <a:r>
              <a:rPr lang="en-US" sz="4800" b="1" dirty="0">
                <a:solidFill>
                  <a:schemeClr val="bg1"/>
                </a:solidFill>
              </a:rPr>
              <a:t>Contributions</a:t>
            </a:r>
          </a:p>
        </p:txBody>
      </p:sp>
    </p:spTree>
    <p:extLst>
      <p:ext uri="{BB962C8B-B14F-4D97-AF65-F5344CB8AC3E}">
        <p14:creationId xmlns:p14="http://schemas.microsoft.com/office/powerpoint/2010/main" xmlns="" val="211641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b="1" dirty="0">
                <a:solidFill>
                  <a:schemeClr val="bg1"/>
                </a:solidFill>
              </a:rPr>
              <a:t>The Fall-Out of State Trophy Bans: New Jersey Suit</a:t>
            </a:r>
          </a:p>
        </p:txBody>
      </p:sp>
      <p:sp>
        <p:nvSpPr>
          <p:cNvPr id="8" name="Text Placeholder 7"/>
          <p:cNvSpPr>
            <a:spLocks noGrp="1"/>
          </p:cNvSpPr>
          <p:nvPr>
            <p:ph type="body" idx="1"/>
          </p:nvPr>
        </p:nvSpPr>
        <p:spPr/>
        <p:txBody>
          <a:bodyPr/>
          <a:lstStyle/>
          <a:p>
            <a:endParaRPr lang="en-US" dirty="0"/>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142823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Conservation Force</a:t>
            </a:r>
          </a:p>
        </p:txBody>
      </p:sp>
      <p:sp>
        <p:nvSpPr>
          <p:cNvPr id="3" name="Content Placeholder 2"/>
          <p:cNvSpPr>
            <a:spLocks noGrp="1"/>
          </p:cNvSpPr>
          <p:nvPr>
            <p:ph idx="1"/>
          </p:nvPr>
        </p:nvSpPr>
        <p:spPr>
          <a:xfrm>
            <a:off x="838200" y="1545771"/>
            <a:ext cx="10515600" cy="4631192"/>
          </a:xfrm>
        </p:spPr>
        <p:txBody>
          <a:bodyPr>
            <a:normAutofit/>
          </a:bodyPr>
          <a:lstStyle/>
          <a:p>
            <a:r>
              <a:rPr lang="en-US" sz="3400" dirty="0">
                <a:solidFill>
                  <a:schemeClr val="bg1"/>
                </a:solidFill>
              </a:rPr>
              <a:t>501(c)(3) non-profit</a:t>
            </a:r>
          </a:p>
          <a:p>
            <a:r>
              <a:rPr lang="en-US" sz="3400" dirty="0">
                <a:solidFill>
                  <a:schemeClr val="bg1"/>
                </a:solidFill>
              </a:rPr>
              <a:t>World-wide board and staff</a:t>
            </a:r>
          </a:p>
          <a:p>
            <a:r>
              <a:rPr lang="en-US" sz="3400" dirty="0">
                <a:solidFill>
                  <a:schemeClr val="bg1"/>
                </a:solidFill>
              </a:rPr>
              <a:t>Targeted enhancement test permitting, down-listing petitions, legal advocacy, range state advice</a:t>
            </a:r>
          </a:p>
          <a:p>
            <a:r>
              <a:rPr lang="en-US" sz="3400" dirty="0">
                <a:solidFill>
                  <a:schemeClr val="bg1"/>
                </a:solidFill>
              </a:rPr>
              <a:t>Represents</a:t>
            </a:r>
            <a:r>
              <a:rPr lang="en-US" sz="3000" dirty="0">
                <a:solidFill>
                  <a:schemeClr val="bg1"/>
                </a:solidFill>
              </a:rPr>
              <a:t> </a:t>
            </a:r>
            <a:r>
              <a:rPr lang="en-US" sz="3400" dirty="0">
                <a:solidFill>
                  <a:schemeClr val="bg1"/>
                </a:solidFill>
              </a:rPr>
              <a:t>the</a:t>
            </a:r>
            <a:r>
              <a:rPr lang="en-US" sz="3000" dirty="0">
                <a:solidFill>
                  <a:schemeClr val="bg1"/>
                </a:solidFill>
              </a:rPr>
              <a:t> </a:t>
            </a:r>
            <a:r>
              <a:rPr lang="en-US" sz="3400" dirty="0">
                <a:solidFill>
                  <a:schemeClr val="bg1"/>
                </a:solidFill>
              </a:rPr>
              <a:t>force</a:t>
            </a:r>
            <a:r>
              <a:rPr lang="en-US" sz="3000" dirty="0">
                <a:solidFill>
                  <a:schemeClr val="bg1"/>
                </a:solidFill>
              </a:rPr>
              <a:t> </a:t>
            </a:r>
            <a:r>
              <a:rPr lang="en-US" sz="3400" dirty="0">
                <a:solidFill>
                  <a:schemeClr val="bg1"/>
                </a:solidFill>
              </a:rPr>
              <a:t>of</a:t>
            </a:r>
            <a:r>
              <a:rPr lang="en-US" sz="3000" dirty="0">
                <a:solidFill>
                  <a:schemeClr val="bg1"/>
                </a:solidFill>
              </a:rPr>
              <a:t> </a:t>
            </a:r>
            <a:r>
              <a:rPr lang="en-US" sz="3400" dirty="0">
                <a:solidFill>
                  <a:schemeClr val="bg1"/>
                </a:solidFill>
              </a:rPr>
              <a:t>sportsmen</a:t>
            </a:r>
            <a:r>
              <a:rPr lang="en-US" sz="3000" dirty="0">
                <a:solidFill>
                  <a:schemeClr val="bg1"/>
                </a:solidFill>
              </a:rPr>
              <a:t> </a:t>
            </a:r>
            <a:r>
              <a:rPr lang="en-US" sz="3400" dirty="0">
                <a:solidFill>
                  <a:schemeClr val="bg1"/>
                </a:solidFill>
              </a:rPr>
              <a:t>and</a:t>
            </a:r>
            <a:r>
              <a:rPr lang="en-US" sz="3000" dirty="0">
                <a:solidFill>
                  <a:schemeClr val="bg1"/>
                </a:solidFill>
              </a:rPr>
              <a:t> </a:t>
            </a:r>
            <a:r>
              <a:rPr lang="en-US" sz="3400" dirty="0">
                <a:solidFill>
                  <a:schemeClr val="bg1"/>
                </a:solidFill>
              </a:rPr>
              <a:t>sportswomen </a:t>
            </a:r>
          </a:p>
        </p:txBody>
      </p:sp>
      <p:pic>
        <p:nvPicPr>
          <p:cNvPr id="8" name="Picture 7" descr="logo-1.jpg"/>
          <p:cNvPicPr>
            <a:picLocks noChangeAspect="1"/>
          </p:cNvPicPr>
          <p:nvPr/>
        </p:nvPicPr>
        <p:blipFill>
          <a:blip r:embed="rId2" cstate="print"/>
          <a:stretch>
            <a:fillRect/>
          </a:stretch>
        </p:blipFill>
        <p:spPr>
          <a:xfrm>
            <a:off x="1165724" y="4499203"/>
            <a:ext cx="990600" cy="99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logo-2.jpg"/>
          <p:cNvPicPr>
            <a:picLocks noChangeAspect="1"/>
          </p:cNvPicPr>
          <p:nvPr/>
        </p:nvPicPr>
        <p:blipFill>
          <a:blip r:embed="rId3" cstate="print"/>
          <a:stretch>
            <a:fillRect/>
          </a:stretch>
        </p:blipFill>
        <p:spPr>
          <a:xfrm>
            <a:off x="9312806" y="4452286"/>
            <a:ext cx="1905001" cy="1258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logo-3.jpg"/>
          <p:cNvPicPr>
            <a:picLocks noChangeAspect="1"/>
          </p:cNvPicPr>
          <p:nvPr/>
        </p:nvPicPr>
        <p:blipFill>
          <a:blip r:embed="rId4" cstate="print"/>
          <a:stretch>
            <a:fillRect/>
          </a:stretch>
        </p:blipFill>
        <p:spPr>
          <a:xfrm>
            <a:off x="7494819" y="4467252"/>
            <a:ext cx="1072238" cy="107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logo-4.jpg"/>
          <p:cNvPicPr>
            <a:picLocks noChangeAspect="1"/>
          </p:cNvPicPr>
          <p:nvPr/>
        </p:nvPicPr>
        <p:blipFill>
          <a:blip r:embed="rId5" cstate="print"/>
          <a:stretch>
            <a:fillRect/>
          </a:stretch>
        </p:blipFill>
        <p:spPr>
          <a:xfrm>
            <a:off x="5388511" y="4621947"/>
            <a:ext cx="1360559"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WFSA.jpg"/>
          <p:cNvPicPr>
            <a:picLocks noChangeAspect="1"/>
          </p:cNvPicPr>
          <p:nvPr/>
        </p:nvPicPr>
        <p:blipFill>
          <a:blip r:embed="rId6" cstate="print"/>
          <a:stretch>
            <a:fillRect/>
          </a:stretch>
        </p:blipFill>
        <p:spPr>
          <a:xfrm>
            <a:off x="2107969" y="5604073"/>
            <a:ext cx="2288433" cy="821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FACE_logo.jpeg"/>
          <p:cNvPicPr>
            <a:picLocks noChangeAspect="1"/>
          </p:cNvPicPr>
          <p:nvPr/>
        </p:nvPicPr>
        <p:blipFill>
          <a:blip r:embed="rId7" cstate="print"/>
          <a:stretch>
            <a:fillRect/>
          </a:stretch>
        </p:blipFill>
        <p:spPr>
          <a:xfrm>
            <a:off x="4256859" y="5013785"/>
            <a:ext cx="1222348" cy="1014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CIC.jpg"/>
          <p:cNvPicPr>
            <a:picLocks noChangeAspect="1"/>
          </p:cNvPicPr>
          <p:nvPr/>
        </p:nvPicPr>
        <p:blipFill>
          <a:blip r:embed="rId8" cstate="print"/>
          <a:stretch>
            <a:fillRect/>
          </a:stretch>
        </p:blipFill>
        <p:spPr>
          <a:xfrm>
            <a:off x="6669025" y="5397973"/>
            <a:ext cx="1046629" cy="1092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AFWA-logo.jpg"/>
          <p:cNvPicPr>
            <a:picLocks noChangeAspect="1"/>
          </p:cNvPicPr>
          <p:nvPr/>
        </p:nvPicPr>
        <p:blipFill>
          <a:blip r:embed="rId9" cstate="print"/>
          <a:stretch>
            <a:fillRect/>
          </a:stretch>
        </p:blipFill>
        <p:spPr>
          <a:xfrm>
            <a:off x="8152719" y="5288964"/>
            <a:ext cx="1382007" cy="1134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logo-1.jpg"/>
          <p:cNvPicPr>
            <a:picLocks noChangeAspect="1"/>
          </p:cNvPicPr>
          <p:nvPr/>
        </p:nvPicPr>
        <p:blipFill>
          <a:blip r:embed="rId10" cstate="print"/>
          <a:stretch>
            <a:fillRect/>
          </a:stretch>
        </p:blipFill>
        <p:spPr>
          <a:xfrm>
            <a:off x="2356910" y="4484915"/>
            <a:ext cx="1790552" cy="838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3796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8715" y="5519057"/>
            <a:ext cx="2394858" cy="1338943"/>
          </a:xfrm>
          <a:prstGeom prst="rect">
            <a:avLst/>
          </a:prstGeom>
          <a:blipFill>
            <a:blip r:embed="rId2" cstate="print"/>
            <a:stretch>
              <a:fillRect/>
            </a:stretch>
          </a:blipFill>
        </p:spPr>
        <p:txBody>
          <a:bodyPr wrap="square" rtlCol="0">
            <a:spAutoFit/>
          </a:bodyPr>
          <a:lstStyle/>
          <a:p>
            <a:endParaRPr lang="en-US" dirty="0"/>
          </a:p>
        </p:txBody>
      </p:sp>
      <p:pic>
        <p:nvPicPr>
          <p:cNvPr id="8" name="Picture 7" descr="application-order-show-crop.jpg"/>
          <p:cNvPicPr>
            <a:picLocks noChangeAspect="1"/>
          </p:cNvPicPr>
          <p:nvPr/>
        </p:nvPicPr>
        <p:blipFill>
          <a:blip r:embed="rId3" cstate="print"/>
          <a:stretch>
            <a:fillRect/>
          </a:stretch>
        </p:blipFill>
        <p:spPr>
          <a:xfrm>
            <a:off x="2042704" y="148081"/>
            <a:ext cx="8330062" cy="5269375"/>
          </a:xfrm>
          <a:prstGeom prst="rect">
            <a:avLst/>
          </a:prstGeom>
        </p:spPr>
      </p:pic>
    </p:spTree>
    <p:extLst>
      <p:ext uri="{BB962C8B-B14F-4D97-AF65-F5344CB8AC3E}">
        <p14:creationId xmlns:p14="http://schemas.microsoft.com/office/powerpoint/2010/main" xmlns="" val="2642635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8715" y="5519057"/>
            <a:ext cx="2394858" cy="1338943"/>
          </a:xfrm>
          <a:prstGeom prst="rect">
            <a:avLst/>
          </a:prstGeom>
          <a:blipFill>
            <a:blip r:embed="rId2" cstate="print"/>
            <a:stretch>
              <a:fillRect/>
            </a:stretch>
          </a:blipFill>
        </p:spPr>
        <p:txBody>
          <a:bodyPr wrap="square" rtlCol="0">
            <a:spAutoFit/>
          </a:bodyPr>
          <a:lstStyle/>
          <a:p>
            <a:endParaRPr lang="en-US" dirty="0"/>
          </a:p>
        </p:txBody>
      </p:sp>
      <p:pic>
        <p:nvPicPr>
          <p:cNvPr id="2" name="Picture 1"/>
          <p:cNvPicPr>
            <a:picLocks noChangeAspect="1"/>
          </p:cNvPicPr>
          <p:nvPr/>
        </p:nvPicPr>
        <p:blipFill>
          <a:blip r:embed="rId3" cstate="print"/>
          <a:stretch>
            <a:fillRect/>
          </a:stretch>
        </p:blipFill>
        <p:spPr>
          <a:xfrm>
            <a:off x="1357" y="6352"/>
            <a:ext cx="5779337" cy="3901615"/>
          </a:xfrm>
          <a:prstGeom prst="rect">
            <a:avLst/>
          </a:prstGeom>
        </p:spPr>
      </p:pic>
      <p:pic>
        <p:nvPicPr>
          <p:cNvPr id="9" name="Picture 8" descr="NJ Order and Judgment-5.jpg"/>
          <p:cNvPicPr>
            <a:picLocks noChangeAspect="1"/>
          </p:cNvPicPr>
          <p:nvPr/>
        </p:nvPicPr>
        <p:blipFill>
          <a:blip r:embed="rId4" cstate="print"/>
          <a:stretch>
            <a:fillRect/>
          </a:stretch>
        </p:blipFill>
        <p:spPr>
          <a:xfrm>
            <a:off x="3929634" y="2175788"/>
            <a:ext cx="8262366" cy="4400550"/>
          </a:xfrm>
          <a:prstGeom prst="rect">
            <a:avLst/>
          </a:prstGeom>
        </p:spPr>
      </p:pic>
    </p:spTree>
    <p:extLst>
      <p:ext uri="{BB962C8B-B14F-4D97-AF65-F5344CB8AC3E}">
        <p14:creationId xmlns:p14="http://schemas.microsoft.com/office/powerpoint/2010/main" xmlns="" val="281051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New Jersey Suit</a:t>
            </a:r>
          </a:p>
        </p:txBody>
      </p:sp>
      <p:sp>
        <p:nvSpPr>
          <p:cNvPr id="3" name="Content Placeholder 2"/>
          <p:cNvSpPr>
            <a:spLocks noGrp="1"/>
          </p:cNvSpPr>
          <p:nvPr>
            <p:ph idx="1"/>
          </p:nvPr>
        </p:nvSpPr>
        <p:spPr>
          <a:xfrm>
            <a:off x="838200" y="1415143"/>
            <a:ext cx="10515600" cy="4761820"/>
          </a:xfrm>
        </p:spPr>
        <p:txBody>
          <a:bodyPr>
            <a:normAutofit/>
          </a:bodyPr>
          <a:lstStyle/>
          <a:p>
            <a:r>
              <a:rPr lang="en-US" sz="3600" dirty="0">
                <a:solidFill>
                  <a:schemeClr val="bg1"/>
                </a:solidFill>
              </a:rPr>
              <a:t>Conservation Force led 8 plaintiffs and 2 declarants in challenging S977 under the Supremacy Clause and 42 U.S.C. § 1983; noticed claim under the ESA</a:t>
            </a:r>
          </a:p>
          <a:p>
            <a:r>
              <a:rPr lang="en-US" sz="3600" dirty="0">
                <a:solidFill>
                  <a:schemeClr val="bg1"/>
                </a:solidFill>
              </a:rPr>
              <a:t>Defendants conceded on p. 1 of their Opposition that they could not enforce S977 against federally authorized imports/possession of lawful trophies</a:t>
            </a:r>
          </a:p>
          <a:p>
            <a:r>
              <a:rPr lang="en-US" sz="3600" dirty="0">
                <a:solidFill>
                  <a:schemeClr val="bg1"/>
                </a:solidFill>
              </a:rPr>
              <a:t>The parties are now litigating plaintiffs’ claim for fees</a:t>
            </a:r>
          </a:p>
        </p:txBody>
      </p:sp>
      <p:sp>
        <p:nvSpPr>
          <p:cNvPr id="4" name="TextBox 3"/>
          <p:cNvSpPr txBox="1"/>
          <p:nvPr/>
        </p:nvSpPr>
        <p:spPr>
          <a:xfrm>
            <a:off x="59871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176680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Take-Aways</a:t>
            </a:r>
          </a:p>
        </p:txBody>
      </p:sp>
      <p:sp>
        <p:nvSpPr>
          <p:cNvPr id="3" name="Content Placeholder 2"/>
          <p:cNvSpPr>
            <a:spLocks noGrp="1"/>
          </p:cNvSpPr>
          <p:nvPr>
            <p:ph idx="1"/>
          </p:nvPr>
        </p:nvSpPr>
        <p:spPr/>
        <p:txBody>
          <a:bodyPr>
            <a:normAutofit/>
          </a:bodyPr>
          <a:lstStyle/>
          <a:p>
            <a:r>
              <a:rPr lang="en-US" sz="3400" dirty="0">
                <a:solidFill>
                  <a:schemeClr val="bg1"/>
                </a:solidFill>
              </a:rPr>
              <a:t>State bans on lawful trophies are unlawful under the ESA</a:t>
            </a:r>
          </a:p>
          <a:p>
            <a:r>
              <a:rPr lang="en-US" sz="3400" dirty="0">
                <a:solidFill>
                  <a:schemeClr val="bg1"/>
                </a:solidFill>
              </a:rPr>
              <a:t>State laws should consider exception for federally authorized activities</a:t>
            </a:r>
          </a:p>
          <a:p>
            <a:r>
              <a:rPr lang="en-US" sz="3400" dirty="0">
                <a:solidFill>
                  <a:schemeClr val="bg1"/>
                </a:solidFill>
              </a:rPr>
              <a:t>States should consider the “enhancement” recognized by</a:t>
            </a:r>
            <a:br>
              <a:rPr lang="en-US" sz="3400" dirty="0">
                <a:solidFill>
                  <a:schemeClr val="bg1"/>
                </a:solidFill>
              </a:rPr>
            </a:br>
            <a:r>
              <a:rPr lang="en-US" sz="3400" dirty="0">
                <a:solidFill>
                  <a:schemeClr val="bg1"/>
                </a:solidFill>
              </a:rPr>
              <a:t>federal permits</a:t>
            </a:r>
          </a:p>
          <a:p>
            <a:r>
              <a:rPr lang="en-US" sz="3400" dirty="0">
                <a:solidFill>
                  <a:schemeClr val="bg1"/>
                </a:solidFill>
              </a:rPr>
              <a:t>More information: www.conservationforce.org</a:t>
            </a:r>
            <a:br>
              <a:rPr lang="en-US" sz="3400" dirty="0">
                <a:solidFill>
                  <a:schemeClr val="bg1"/>
                </a:solidFill>
              </a:rPr>
            </a:br>
            <a:r>
              <a:rPr lang="en-US" sz="3400">
                <a:solidFill>
                  <a:schemeClr val="bg1"/>
                </a:solidFill>
              </a:rPr>
              <a:t>regina.lennox</a:t>
            </a:r>
            <a:r>
              <a:rPr lang="en-US" sz="3400" dirty="0">
                <a:solidFill>
                  <a:schemeClr val="bg1"/>
                </a:solidFill>
              </a:rPr>
              <a:t>@conservationforce.org</a:t>
            </a:r>
          </a:p>
        </p:txBody>
      </p:sp>
      <p:sp>
        <p:nvSpPr>
          <p:cNvPr id="4" name="TextBox 3"/>
          <p:cNvSpPr txBox="1"/>
          <p:nvPr/>
        </p:nvSpPr>
        <p:spPr>
          <a:xfrm>
            <a:off x="59871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107283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Agenda</a:t>
            </a:r>
          </a:p>
        </p:txBody>
      </p:sp>
      <p:sp>
        <p:nvSpPr>
          <p:cNvPr id="3" name="Content Placeholder 2"/>
          <p:cNvSpPr>
            <a:spLocks noGrp="1"/>
          </p:cNvSpPr>
          <p:nvPr>
            <p:ph idx="1"/>
          </p:nvPr>
        </p:nvSpPr>
        <p:spPr>
          <a:xfrm>
            <a:off x="1404256" y="1502229"/>
            <a:ext cx="9949543" cy="4674734"/>
          </a:xfrm>
        </p:spPr>
        <p:txBody>
          <a:bodyPr>
            <a:normAutofit/>
          </a:bodyPr>
          <a:lstStyle/>
          <a:p>
            <a:r>
              <a:rPr lang="en-US" sz="3600" dirty="0">
                <a:solidFill>
                  <a:schemeClr val="bg1"/>
                </a:solidFill>
              </a:rPr>
              <a:t>Pop quiz</a:t>
            </a:r>
          </a:p>
          <a:p>
            <a:r>
              <a:rPr lang="en-US" sz="3600" dirty="0">
                <a:solidFill>
                  <a:schemeClr val="bg1"/>
                </a:solidFill>
              </a:rPr>
              <a:t>ESA 101</a:t>
            </a:r>
          </a:p>
          <a:p>
            <a:r>
              <a:rPr lang="en-US" sz="3600" dirty="0">
                <a:solidFill>
                  <a:schemeClr val="bg1"/>
                </a:solidFill>
              </a:rPr>
              <a:t>State laws that do and don’t restrict trophies</a:t>
            </a:r>
          </a:p>
          <a:p>
            <a:r>
              <a:rPr lang="en-US" sz="3600" dirty="0">
                <a:solidFill>
                  <a:schemeClr val="bg1"/>
                </a:solidFill>
              </a:rPr>
              <a:t>The “Cecil Campaign”</a:t>
            </a:r>
          </a:p>
          <a:p>
            <a:r>
              <a:rPr lang="en-US" sz="3600" dirty="0">
                <a:solidFill>
                  <a:schemeClr val="bg1"/>
                </a:solidFill>
              </a:rPr>
              <a:t>Why it matters </a:t>
            </a:r>
            <a:r>
              <a:rPr lang="en-US" sz="3600" dirty="0">
                <a:solidFill>
                  <a:schemeClr val="bg1"/>
                </a:solidFill>
                <a:sym typeface="Wingdings" panose="05000000000000000000" pitchFamily="2" charset="2"/>
              </a:rPr>
              <a:t></a:t>
            </a:r>
            <a:r>
              <a:rPr lang="en-US" sz="3600" dirty="0">
                <a:solidFill>
                  <a:schemeClr val="bg1"/>
                </a:solidFill>
              </a:rPr>
              <a:t> enhancement</a:t>
            </a:r>
          </a:p>
          <a:p>
            <a:r>
              <a:rPr lang="en-US" sz="3600" dirty="0">
                <a:solidFill>
                  <a:schemeClr val="bg1"/>
                </a:solidFill>
              </a:rPr>
              <a:t>The fallout from prohibitive state laws: NJ suit</a:t>
            </a:r>
          </a:p>
        </p:txBody>
      </p:sp>
      <p:sp>
        <p:nvSpPr>
          <p:cNvPr id="4" name="TextBox 3"/>
          <p:cNvSpPr txBox="1"/>
          <p:nvPr/>
        </p:nvSpPr>
        <p:spPr>
          <a:xfrm>
            <a:off x="8719461" y="0"/>
            <a:ext cx="3472539" cy="1906587"/>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231904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pic>
        <p:nvPicPr>
          <p:cNvPr id="1028" name="Picture 4" descr="Image result for pop quiz"/>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5345" y="818810"/>
            <a:ext cx="6162675" cy="4286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96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Example 1</a:t>
            </a:r>
          </a:p>
        </p:txBody>
      </p:sp>
      <p:sp>
        <p:nvSpPr>
          <p:cNvPr id="3" name="Content Placeholder 2"/>
          <p:cNvSpPr>
            <a:spLocks noGrp="1"/>
          </p:cNvSpPr>
          <p:nvPr>
            <p:ph idx="1"/>
          </p:nvPr>
        </p:nvSpPr>
        <p:spPr>
          <a:xfrm>
            <a:off x="261258" y="1825625"/>
            <a:ext cx="11549742" cy="4351338"/>
          </a:xfrm>
        </p:spPr>
        <p:txBody>
          <a:bodyPr>
            <a:normAutofit/>
          </a:bodyPr>
          <a:lstStyle/>
          <a:p>
            <a:r>
              <a:rPr lang="en-US" sz="3600" dirty="0">
                <a:solidFill>
                  <a:schemeClr val="bg1"/>
                </a:solidFill>
              </a:rPr>
              <a:t>It is unlawful for a person to sell, offer to sell, purchase, trade, barter for, or distribute any covered animal</a:t>
            </a:r>
            <a:br>
              <a:rPr lang="en-US" sz="3600" dirty="0">
                <a:solidFill>
                  <a:schemeClr val="bg1"/>
                </a:solidFill>
              </a:rPr>
            </a:br>
            <a:r>
              <a:rPr lang="en-US" sz="3600" dirty="0">
                <a:solidFill>
                  <a:schemeClr val="bg1"/>
                </a:solidFill>
              </a:rPr>
              <a:t>species part or product.</a:t>
            </a:r>
          </a:p>
          <a:p>
            <a:r>
              <a:rPr lang="en-US" sz="3600" dirty="0">
                <a:solidFill>
                  <a:schemeClr val="bg1"/>
                </a:solidFill>
              </a:rPr>
              <a:t>“Covered animal species” means any species of elephant, rhinoceros, tiger, lion, leopard, cheetah, pangolin, marine turtle, shark, or ray.</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179323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Example 2</a:t>
            </a:r>
          </a:p>
        </p:txBody>
      </p:sp>
      <p:sp>
        <p:nvSpPr>
          <p:cNvPr id="3" name="Content Placeholder 2"/>
          <p:cNvSpPr>
            <a:spLocks noGrp="1"/>
          </p:cNvSpPr>
          <p:nvPr>
            <p:ph idx="1"/>
          </p:nvPr>
        </p:nvSpPr>
        <p:spPr>
          <a:xfrm>
            <a:off x="424543" y="1690688"/>
            <a:ext cx="11321143" cy="4486275"/>
          </a:xfrm>
        </p:spPr>
        <p:txBody>
          <a:bodyPr>
            <a:normAutofit/>
          </a:bodyPr>
          <a:lstStyle/>
          <a:p>
            <a:pPr marL="0" indent="0">
              <a:buNone/>
            </a:pPr>
            <a:r>
              <a:rPr lang="en-US" sz="3600" dirty="0">
                <a:solidFill>
                  <a:schemeClr val="bg1"/>
                </a:solidFill>
              </a:rPr>
              <a:t>No person shall possess, transport, import, export, process, sell or offer for sale,</a:t>
            </a:r>
            <a:r>
              <a:rPr lang="en-US" sz="3200" dirty="0">
                <a:solidFill>
                  <a:schemeClr val="bg1"/>
                </a:solidFill>
              </a:rPr>
              <a:t> </a:t>
            </a:r>
            <a:r>
              <a:rPr lang="en-US" sz="3600" dirty="0">
                <a:solidFill>
                  <a:schemeClr val="bg1"/>
                </a:solidFill>
              </a:rPr>
              <a:t>or</a:t>
            </a:r>
            <a:r>
              <a:rPr lang="en-US" sz="3200" dirty="0">
                <a:solidFill>
                  <a:schemeClr val="bg1"/>
                </a:solidFill>
              </a:rPr>
              <a:t> </a:t>
            </a:r>
            <a:r>
              <a:rPr lang="en-US" sz="3600" dirty="0">
                <a:solidFill>
                  <a:schemeClr val="bg1"/>
                </a:solidFill>
              </a:rPr>
              <a:t>ship</a:t>
            </a:r>
            <a:r>
              <a:rPr lang="en-US" sz="3200" dirty="0">
                <a:solidFill>
                  <a:schemeClr val="bg1"/>
                </a:solidFill>
              </a:rPr>
              <a:t> </a:t>
            </a:r>
            <a:r>
              <a:rPr lang="en-US" sz="3600" dirty="0">
                <a:solidFill>
                  <a:schemeClr val="bg1"/>
                </a:solidFill>
              </a:rPr>
              <a:t>any</a:t>
            </a:r>
            <a:r>
              <a:rPr lang="en-US" sz="3200" dirty="0">
                <a:solidFill>
                  <a:schemeClr val="bg1"/>
                </a:solidFill>
              </a:rPr>
              <a:t> </a:t>
            </a:r>
            <a:r>
              <a:rPr lang="en-US" sz="3600" dirty="0">
                <a:solidFill>
                  <a:schemeClr val="bg1"/>
                </a:solidFill>
              </a:rPr>
              <a:t>specified</a:t>
            </a:r>
            <a:r>
              <a:rPr lang="en-US" sz="3200" dirty="0">
                <a:solidFill>
                  <a:schemeClr val="bg1"/>
                </a:solidFill>
              </a:rPr>
              <a:t> </a:t>
            </a:r>
            <a:r>
              <a:rPr lang="en-US" sz="3600" dirty="0">
                <a:solidFill>
                  <a:schemeClr val="bg1"/>
                </a:solidFill>
              </a:rPr>
              <a:t>African</a:t>
            </a:r>
            <a:r>
              <a:rPr lang="en-US" sz="3200" dirty="0">
                <a:solidFill>
                  <a:schemeClr val="bg1"/>
                </a:solidFill>
              </a:rPr>
              <a:t> </a:t>
            </a:r>
            <a:r>
              <a:rPr lang="en-US" sz="3600" dirty="0">
                <a:solidFill>
                  <a:schemeClr val="bg1"/>
                </a:solidFill>
              </a:rPr>
              <a:t>species;</a:t>
            </a:r>
            <a:r>
              <a:rPr lang="en-US" sz="3200" dirty="0">
                <a:solidFill>
                  <a:schemeClr val="bg1"/>
                </a:solidFill>
              </a:rPr>
              <a:t> </a:t>
            </a:r>
            <a:r>
              <a:rPr lang="en-US" sz="3600" dirty="0">
                <a:solidFill>
                  <a:schemeClr val="bg1"/>
                </a:solidFill>
              </a:rPr>
              <a:t>or any species of elephant, rhinoceros, tiger, lion, leopard, cheetah, pangolin, marine turtle, or ray.</a:t>
            </a:r>
          </a:p>
          <a:p>
            <a:pPr marL="0" indent="0">
              <a:buNone/>
            </a:pPr>
            <a:r>
              <a:rPr lang="en-US" sz="3600" dirty="0">
                <a:solidFill>
                  <a:schemeClr val="bg1"/>
                </a:solidFill>
              </a:rPr>
              <a:t>“Specified African species” are African elephant, leopard, lion, black rhinoceros, and white rhinoceros.</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253383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chemeClr val="bg1"/>
                </a:solidFill>
              </a:rPr>
              <a:t>The Endangered Species Act (1973)</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406149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Section 9 Prohibitions (16 U.S.C. § 1538)</a:t>
            </a:r>
          </a:p>
        </p:txBody>
      </p:sp>
      <p:sp>
        <p:nvSpPr>
          <p:cNvPr id="3" name="Content Placeholder 2"/>
          <p:cNvSpPr>
            <a:spLocks noGrp="1"/>
          </p:cNvSpPr>
          <p:nvPr>
            <p:ph idx="1"/>
          </p:nvPr>
        </p:nvSpPr>
        <p:spPr/>
        <p:txBody>
          <a:bodyPr>
            <a:normAutofit/>
          </a:bodyPr>
          <a:lstStyle/>
          <a:p>
            <a:r>
              <a:rPr lang="en-US" sz="3600" dirty="0">
                <a:solidFill>
                  <a:schemeClr val="bg1"/>
                </a:solidFill>
              </a:rPr>
              <a:t>Import</a:t>
            </a:r>
          </a:p>
          <a:p>
            <a:r>
              <a:rPr lang="en-US" sz="3600" dirty="0">
                <a:solidFill>
                  <a:schemeClr val="bg1"/>
                </a:solidFill>
              </a:rPr>
              <a:t>Export</a:t>
            </a:r>
          </a:p>
          <a:p>
            <a:r>
              <a:rPr lang="en-US" sz="3600" dirty="0">
                <a:solidFill>
                  <a:schemeClr val="bg1"/>
                </a:solidFill>
              </a:rPr>
              <a:t>Take</a:t>
            </a:r>
          </a:p>
          <a:p>
            <a:r>
              <a:rPr lang="en-US" sz="3600" dirty="0">
                <a:solidFill>
                  <a:schemeClr val="bg1"/>
                </a:solidFill>
              </a:rPr>
              <a:t>Sale and related commercial acts</a:t>
            </a:r>
          </a:p>
        </p:txBody>
      </p:sp>
      <p:sp>
        <p:nvSpPr>
          <p:cNvPr id="4" name="TextBox 3"/>
          <p:cNvSpPr txBox="1"/>
          <p:nvPr/>
        </p:nvSpPr>
        <p:spPr>
          <a:xfrm>
            <a:off x="70757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105438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C9C5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0" y="6556375"/>
            <a:ext cx="12192000" cy="396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88" y="6715135"/>
            <a:ext cx="12190412" cy="41265"/>
          </a:xfrm>
          <a:prstGeom prst="line">
            <a:avLst/>
          </a:prstGeom>
          <a:ln w="285750">
            <a:solidFill>
              <a:srgbClr val="2422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800" b="1" dirty="0">
                <a:solidFill>
                  <a:schemeClr val="bg1"/>
                </a:solidFill>
              </a:rPr>
              <a:t>Section 10 Exceptions (16 U.S.C. § 1539)</a:t>
            </a:r>
          </a:p>
        </p:txBody>
      </p:sp>
      <p:sp>
        <p:nvSpPr>
          <p:cNvPr id="3" name="Content Placeholder 2"/>
          <p:cNvSpPr>
            <a:spLocks noGrp="1"/>
          </p:cNvSpPr>
          <p:nvPr>
            <p:ph idx="1"/>
          </p:nvPr>
        </p:nvSpPr>
        <p:spPr/>
        <p:txBody>
          <a:bodyPr>
            <a:normAutofit/>
          </a:bodyPr>
          <a:lstStyle/>
          <a:p>
            <a:pPr marL="0" indent="0">
              <a:buNone/>
            </a:pPr>
            <a:r>
              <a:rPr lang="en-US" sz="3600" dirty="0">
                <a:solidFill>
                  <a:schemeClr val="bg1"/>
                </a:solidFill>
              </a:rPr>
              <a:t>(a) PERMITS.—(1) The Secretary may permit, under such terms and conditions as he shall prescribe— (A) any act otherwise prohibited by section 9 … </a:t>
            </a:r>
            <a:r>
              <a:rPr lang="en-US" sz="3600" b="1" dirty="0">
                <a:solidFill>
                  <a:schemeClr val="bg1"/>
                </a:solidFill>
              </a:rPr>
              <a:t>to enhance the … survival</a:t>
            </a:r>
            <a:r>
              <a:rPr lang="en-US" sz="3600" dirty="0">
                <a:solidFill>
                  <a:schemeClr val="bg1"/>
                </a:solidFill>
              </a:rPr>
              <a:t> </a:t>
            </a:r>
            <a:r>
              <a:rPr lang="en-US" sz="3600" b="1" dirty="0">
                <a:solidFill>
                  <a:schemeClr val="bg1"/>
                </a:solidFill>
              </a:rPr>
              <a:t>of the affected species </a:t>
            </a:r>
            <a:r>
              <a:rPr lang="en-US" sz="3600" dirty="0">
                <a:solidFill>
                  <a:schemeClr val="bg1"/>
                </a:solidFill>
              </a:rPr>
              <a:t>…</a:t>
            </a:r>
          </a:p>
        </p:txBody>
      </p:sp>
      <p:sp>
        <p:nvSpPr>
          <p:cNvPr id="4" name="TextBox 3"/>
          <p:cNvSpPr txBox="1"/>
          <p:nvPr/>
        </p:nvSpPr>
        <p:spPr>
          <a:xfrm>
            <a:off x="816435" y="5519057"/>
            <a:ext cx="2394858" cy="1338943"/>
          </a:xfrm>
          <a:prstGeom prst="rect">
            <a:avLst/>
          </a:prstGeom>
          <a:blipFill>
            <a:blip r:embed="rId2" cstate="prin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xmlns="" val="2698632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TotalTime>
  <Words>523</Words>
  <Application>Microsoft Office PowerPoint</Application>
  <PresentationFormat>Custom</PresentationFormat>
  <Paragraphs>69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State Bans on Lawful Hunting Trophies</vt:lpstr>
      <vt:lpstr>Conservation Force</vt:lpstr>
      <vt:lpstr>Agenda</vt:lpstr>
      <vt:lpstr>Slide 4</vt:lpstr>
      <vt:lpstr>Example 1</vt:lpstr>
      <vt:lpstr>Example 2</vt:lpstr>
      <vt:lpstr>The Endangered Species Act (1973)</vt:lpstr>
      <vt:lpstr>Section 9 Prohibitions (16 U.S.C. § 1538)</vt:lpstr>
      <vt:lpstr>Section 10 Exceptions (16 U.S.C. § 1539)</vt:lpstr>
      <vt:lpstr>Section 6 Cooperation with the States (16 U.S.C. § 1535(a))</vt:lpstr>
      <vt:lpstr>Section 6 Preemption (16 U.S.C. § 1535(f))</vt:lpstr>
      <vt:lpstr>State Laws that Do and Don’t Restrict Lawful Hunting Trophies</vt:lpstr>
      <vt:lpstr>Slide 13</vt:lpstr>
      <vt:lpstr>Slide 14</vt:lpstr>
      <vt:lpstr>The Cecil Campaign</vt:lpstr>
      <vt:lpstr>Anti-hunting activists seek to ban lawful hunting trophies …</vt:lpstr>
      <vt:lpstr>Enhancement: Black rhino trophies from Namibia </vt:lpstr>
      <vt:lpstr>Enhancement: Tanzania Lion Contributions</vt:lpstr>
      <vt:lpstr>The Fall-Out of State Trophy Bans: New Jersey Suit</vt:lpstr>
      <vt:lpstr>Slide 20</vt:lpstr>
      <vt:lpstr>Slide 21</vt:lpstr>
      <vt:lpstr>New Jersey Suit</vt:lpstr>
      <vt:lpstr>Take-Aways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Lennox</dc:creator>
  <cp:lastModifiedBy>CF</cp:lastModifiedBy>
  <cp:revision>23</cp:revision>
  <dcterms:created xsi:type="dcterms:W3CDTF">2016-11-30T22:36:23Z</dcterms:created>
  <dcterms:modified xsi:type="dcterms:W3CDTF">2016-12-02T17:56:47Z</dcterms:modified>
</cp:coreProperties>
</file>