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22"/>
  </p:notesMasterIdLst>
  <p:sldIdLst>
    <p:sldId id="369" r:id="rId2"/>
    <p:sldId id="383" r:id="rId3"/>
    <p:sldId id="475" r:id="rId4"/>
    <p:sldId id="384" r:id="rId5"/>
    <p:sldId id="506" r:id="rId6"/>
    <p:sldId id="507" r:id="rId7"/>
    <p:sldId id="491" r:id="rId8"/>
    <p:sldId id="388" r:id="rId9"/>
    <p:sldId id="494" r:id="rId10"/>
    <p:sldId id="502" r:id="rId11"/>
    <p:sldId id="495" r:id="rId12"/>
    <p:sldId id="508" r:id="rId13"/>
    <p:sldId id="509" r:id="rId14"/>
    <p:sldId id="510" r:id="rId15"/>
    <p:sldId id="511" r:id="rId16"/>
    <p:sldId id="512" r:id="rId17"/>
    <p:sldId id="497" r:id="rId18"/>
    <p:sldId id="505" r:id="rId19"/>
    <p:sldId id="504" r:id="rId20"/>
    <p:sldId id="489"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650"/>
    <a:srgbClr val="DC7928"/>
    <a:srgbClr val="CC9B00"/>
    <a:srgbClr val="462804"/>
    <a:srgbClr val="502804"/>
    <a:srgbClr val="502802"/>
    <a:srgbClr val="663300"/>
    <a:srgbClr val="D967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9849" autoAdjust="0"/>
  </p:normalViewPr>
  <p:slideViewPr>
    <p:cSldViewPr>
      <p:cViewPr varScale="1">
        <p:scale>
          <a:sx n="106" d="100"/>
          <a:sy n="106" d="100"/>
        </p:scale>
        <p:origin x="-90" y="-2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08C6C94-F404-43E3-BC5D-18E803D39352}" type="datetimeFigureOut">
              <a:rPr lang="en-US" smtClean="0"/>
              <a:pPr/>
              <a:t>10/20/2016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8F078F3-21E7-4BFA-A7B6-0E9116902D00}" type="slidenum">
              <a:rPr lang="en-US" smtClean="0"/>
              <a:pPr/>
              <a:t>‹#›</a:t>
            </a:fld>
            <a:endParaRPr lang="en-US"/>
          </a:p>
        </p:txBody>
      </p:sp>
    </p:spTree>
    <p:extLst>
      <p:ext uri="{BB962C8B-B14F-4D97-AF65-F5344CB8AC3E}">
        <p14:creationId xmlns:p14="http://schemas.microsoft.com/office/powerpoint/2010/main" val="1245272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529EFD-9F3E-495F-B8DD-5865C4BE7893}" type="slidenum">
              <a:rPr lang="en-US" altLang="en-US"/>
              <a:pPr/>
              <a:t>1</a:t>
            </a:fld>
            <a:endParaRPr lang="en-US" altLang="en-US"/>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xfrm>
            <a:off x="934720" y="4415790"/>
            <a:ext cx="5140960" cy="4183380"/>
          </a:xfrm>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We appreciate your time and effort on behalf of this planning effort for international conservation.</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16" name="Straight Connector 15"/>
          <p:cNvCxnSpPr/>
          <p:nvPr userDrawn="1"/>
        </p:nvCxnSpPr>
        <p:spPr>
          <a:xfrm>
            <a:off x="0" y="2590800"/>
            <a:ext cx="9144000" cy="0"/>
          </a:xfrm>
          <a:prstGeom prst="line">
            <a:avLst/>
          </a:prstGeom>
          <a:ln w="1524000">
            <a:solidFill>
              <a:srgbClr val="46280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2590800" y="1676401"/>
            <a:ext cx="6019800" cy="1924050"/>
          </a:xfrm>
        </p:spPr>
        <p:txBody>
          <a:bodyPr/>
          <a:lstStyle>
            <a:lvl1pPr algn="r">
              <a:defRPr b="1">
                <a:latin typeface="Arial Narrow"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590800" y="3886200"/>
            <a:ext cx="6096000" cy="1752600"/>
          </a:xfrm>
        </p:spPr>
        <p:txBody>
          <a:bodyPr/>
          <a:lstStyle>
            <a:lvl1pPr marL="0" indent="0" algn="r">
              <a:buNone/>
              <a:defRPr sz="2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1028B6-7463-41CF-8E74-F269B9667610}" type="datetimeFigureOut">
              <a:rPr lang="en-US" smtClean="0"/>
              <a:pPr/>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A7219-8EF6-45F0-9361-824EE7AC2376}" type="slidenum">
              <a:rPr lang="en-US" smtClean="0"/>
              <a:pPr/>
              <a:t>‹#›</a:t>
            </a:fld>
            <a:endParaRPr lang="en-US"/>
          </a:p>
        </p:txBody>
      </p:sp>
      <p:pic>
        <p:nvPicPr>
          <p:cNvPr id="26634" name="Picture 10" descr="http://gcrlparasitology.us/images/usfwslogo.png"/>
          <p:cNvPicPr>
            <a:picLocks noChangeAspect="1" noChangeArrowheads="1"/>
          </p:cNvPicPr>
          <p:nvPr userDrawn="1"/>
        </p:nvPicPr>
        <p:blipFill>
          <a:blip r:embed="rId2" cstate="print"/>
          <a:srcRect/>
          <a:stretch>
            <a:fillRect/>
          </a:stretch>
        </p:blipFill>
        <p:spPr bwMode="auto">
          <a:xfrm>
            <a:off x="381000" y="1219200"/>
            <a:ext cx="2610442" cy="312420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1028B6-7463-41CF-8E74-F269B9667610}" type="datetimeFigureOut">
              <a:rPr lang="en-US" smtClean="0"/>
              <a:pPr/>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A7219-8EF6-45F0-9361-824EE7AC23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1028B6-7463-41CF-8E74-F269B9667610}" type="datetimeFigureOut">
              <a:rPr lang="en-US" smtClean="0"/>
              <a:pPr/>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A7219-8EF6-45F0-9361-824EE7AC237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p:txBody>
          <a:bodyPr/>
          <a:lstStyle/>
          <a:p>
            <a:fld id="{531028B6-7463-41CF-8E74-F269B9667610}" type="datetimeFigureOut">
              <a:rPr lang="en-US" smtClean="0"/>
              <a:pPr/>
              <a:t>10/20/2016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6A7219-8EF6-45F0-9361-824EE7AC2376}" type="slidenum">
              <a:rPr lang="en-US" smtClean="0"/>
              <a:pPr/>
              <a:t>‹#›</a:t>
            </a:fld>
            <a:endParaRPr lang="en-US"/>
          </a:p>
        </p:txBody>
      </p:sp>
    </p:spTree>
    <p:extLst>
      <p:ext uri="{BB962C8B-B14F-4D97-AF65-F5344CB8AC3E}">
        <p14:creationId xmlns:p14="http://schemas.microsoft.com/office/powerpoint/2010/main" val="580239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Narrow"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defRPr>
                <a:latin typeface="Arial" pitchFamily="34" charset="0"/>
                <a:cs typeface="Arial" pitchFamily="34" charset="0"/>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1028B6-7463-41CF-8E74-F269B9667610}" type="datetimeFigureOut">
              <a:rPr lang="en-US" smtClean="0"/>
              <a:pPr/>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A7219-8EF6-45F0-9361-824EE7AC2376}" type="slidenum">
              <a:rPr lang="en-US" smtClean="0"/>
              <a:pPr/>
              <a:t>‹#›</a:t>
            </a:fld>
            <a:endParaRPr lang="en-US"/>
          </a:p>
        </p:txBody>
      </p:sp>
      <p:cxnSp>
        <p:nvCxnSpPr>
          <p:cNvPr id="7" name="Straight Connector 6"/>
          <p:cNvCxnSpPr/>
          <p:nvPr userDrawn="1"/>
        </p:nvCxnSpPr>
        <p:spPr>
          <a:xfrm>
            <a:off x="0" y="6324601"/>
            <a:ext cx="9144000" cy="0"/>
          </a:xfrm>
          <a:prstGeom prst="line">
            <a:avLst/>
          </a:prstGeom>
          <a:ln w="101600" cmpd="sng">
            <a:solidFill>
              <a:srgbClr val="DC7928"/>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0" y="6477001"/>
            <a:ext cx="9144000" cy="0"/>
          </a:xfrm>
          <a:prstGeom prst="line">
            <a:avLst/>
          </a:prstGeom>
          <a:ln w="38100" cmpd="sng">
            <a:solidFill>
              <a:srgbClr val="F6F650"/>
            </a:solidFill>
          </a:ln>
        </p:spPr>
        <p:style>
          <a:lnRef idx="1">
            <a:schemeClr val="accent1"/>
          </a:lnRef>
          <a:fillRef idx="0">
            <a:schemeClr val="accent1"/>
          </a:fillRef>
          <a:effectRef idx="0">
            <a:schemeClr val="accent1"/>
          </a:effectRef>
          <a:fontRef idx="minor">
            <a:schemeClr val="tx1"/>
          </a:fontRef>
        </p:style>
      </p:cxnSp>
      <p:pic>
        <p:nvPicPr>
          <p:cNvPr id="9" name="Picture 8" descr="http://2.bp.blogspot.com/_ltonPQWBJGU/Ro1UsWOJ6aI/AAAAAAAAApk/8Df9HdFZSEI/s320/USFWS+logo.png"/>
          <p:cNvPicPr>
            <a:picLocks noChangeAspect="1" noChangeArrowheads="1"/>
          </p:cNvPicPr>
          <p:nvPr userDrawn="1"/>
        </p:nvPicPr>
        <p:blipFill>
          <a:blip r:embed="rId2" cstate="print"/>
          <a:srcRect/>
          <a:stretch>
            <a:fillRect/>
          </a:stretch>
        </p:blipFill>
        <p:spPr bwMode="auto">
          <a:xfrm>
            <a:off x="354013" y="5562600"/>
            <a:ext cx="987043" cy="1176339"/>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1028B6-7463-41CF-8E74-F269B9667610}" type="datetimeFigureOut">
              <a:rPr lang="en-US" smtClean="0"/>
              <a:pPr/>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6A7219-8EF6-45F0-9361-824EE7AC2376}" type="slidenum">
              <a:rPr lang="en-US" smtClean="0"/>
              <a:pPr/>
              <a:t>‹#›</a:t>
            </a:fld>
            <a:endParaRPr lang="en-US"/>
          </a:p>
        </p:txBody>
      </p:sp>
      <p:cxnSp>
        <p:nvCxnSpPr>
          <p:cNvPr id="7" name="Straight Connector 6"/>
          <p:cNvCxnSpPr/>
          <p:nvPr userDrawn="1"/>
        </p:nvCxnSpPr>
        <p:spPr>
          <a:xfrm>
            <a:off x="0" y="6324600"/>
            <a:ext cx="9144000" cy="0"/>
          </a:xfrm>
          <a:prstGeom prst="line">
            <a:avLst/>
          </a:prstGeom>
          <a:ln w="101600" cmpd="sng">
            <a:solidFill>
              <a:srgbClr val="DC7928"/>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0" y="6477000"/>
            <a:ext cx="9144000" cy="0"/>
          </a:xfrm>
          <a:prstGeom prst="line">
            <a:avLst/>
          </a:prstGeom>
          <a:ln w="38100" cmpd="sng">
            <a:solidFill>
              <a:srgbClr val="F6F650"/>
            </a:solidFill>
          </a:ln>
        </p:spPr>
        <p:style>
          <a:lnRef idx="1">
            <a:schemeClr val="accent1"/>
          </a:lnRef>
          <a:fillRef idx="0">
            <a:schemeClr val="accent1"/>
          </a:fillRef>
          <a:effectRef idx="0">
            <a:schemeClr val="accent1"/>
          </a:effectRef>
          <a:fontRef idx="minor">
            <a:schemeClr val="tx1"/>
          </a:fontRef>
        </p:style>
      </p:cxnSp>
      <p:pic>
        <p:nvPicPr>
          <p:cNvPr id="9" name="Picture 8" descr="http://2.bp.blogspot.com/_ltonPQWBJGU/Ro1UsWOJ6aI/AAAAAAAAApk/8Df9HdFZSEI/s320/USFWS+logo.png"/>
          <p:cNvPicPr>
            <a:picLocks noChangeAspect="1" noChangeArrowheads="1"/>
          </p:cNvPicPr>
          <p:nvPr userDrawn="1"/>
        </p:nvPicPr>
        <p:blipFill>
          <a:blip r:embed="rId2" cstate="print"/>
          <a:srcRect/>
          <a:stretch>
            <a:fillRect/>
          </a:stretch>
        </p:blipFill>
        <p:spPr bwMode="auto">
          <a:xfrm>
            <a:off x="354013" y="5562599"/>
            <a:ext cx="987043" cy="1176339"/>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atin typeface="Arial Narrow"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531028B6-7463-41CF-8E74-F269B9667610}" type="datetimeFigureOut">
              <a:rPr lang="en-US" smtClean="0"/>
              <a:pPr/>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A7219-8EF6-45F0-9361-824EE7AC2376}" type="slidenum">
              <a:rPr lang="en-US" smtClean="0"/>
              <a:pPr/>
              <a:t>‹#›</a:t>
            </a:fld>
            <a:endParaRPr lang="en-US"/>
          </a:p>
        </p:txBody>
      </p:sp>
      <p:cxnSp>
        <p:nvCxnSpPr>
          <p:cNvPr id="8" name="Straight Connector 7"/>
          <p:cNvCxnSpPr/>
          <p:nvPr userDrawn="1"/>
        </p:nvCxnSpPr>
        <p:spPr>
          <a:xfrm>
            <a:off x="0" y="6324600"/>
            <a:ext cx="9144000" cy="0"/>
          </a:xfrm>
          <a:prstGeom prst="line">
            <a:avLst/>
          </a:prstGeom>
          <a:ln w="101600" cmpd="sng">
            <a:solidFill>
              <a:srgbClr val="DC7928"/>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0" y="6477000"/>
            <a:ext cx="9144000" cy="0"/>
          </a:xfrm>
          <a:prstGeom prst="line">
            <a:avLst/>
          </a:prstGeom>
          <a:ln w="38100" cmpd="sng">
            <a:solidFill>
              <a:srgbClr val="F6F650"/>
            </a:solidFill>
          </a:ln>
        </p:spPr>
        <p:style>
          <a:lnRef idx="1">
            <a:schemeClr val="accent1"/>
          </a:lnRef>
          <a:fillRef idx="0">
            <a:schemeClr val="accent1"/>
          </a:fillRef>
          <a:effectRef idx="0">
            <a:schemeClr val="accent1"/>
          </a:effectRef>
          <a:fontRef idx="minor">
            <a:schemeClr val="tx1"/>
          </a:fontRef>
        </p:style>
      </p:cxnSp>
      <p:pic>
        <p:nvPicPr>
          <p:cNvPr id="10" name="Picture 9" descr="http://2.bp.blogspot.com/_ltonPQWBJGU/Ro1UsWOJ6aI/AAAAAAAAApk/8Df9HdFZSEI/s320/USFWS+logo.png"/>
          <p:cNvPicPr>
            <a:picLocks noChangeAspect="1" noChangeArrowheads="1"/>
          </p:cNvPicPr>
          <p:nvPr userDrawn="1"/>
        </p:nvPicPr>
        <p:blipFill>
          <a:blip r:embed="rId2" cstate="print"/>
          <a:srcRect/>
          <a:stretch>
            <a:fillRect/>
          </a:stretch>
        </p:blipFill>
        <p:spPr bwMode="auto">
          <a:xfrm>
            <a:off x="354013" y="5562599"/>
            <a:ext cx="987043" cy="1176339"/>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1028B6-7463-41CF-8E74-F269B9667610}" type="datetimeFigureOut">
              <a:rPr lang="en-US" smtClean="0"/>
              <a:pPr/>
              <a:t>10/20/2016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6A7219-8EF6-45F0-9361-824EE7AC2376}" type="slidenum">
              <a:rPr lang="en-US" smtClean="0"/>
              <a:pPr/>
              <a:t>‹#›</a:t>
            </a:fld>
            <a:endParaRPr lang="en-US"/>
          </a:p>
        </p:txBody>
      </p:sp>
      <p:cxnSp>
        <p:nvCxnSpPr>
          <p:cNvPr id="10" name="Straight Connector 9"/>
          <p:cNvCxnSpPr/>
          <p:nvPr userDrawn="1"/>
        </p:nvCxnSpPr>
        <p:spPr>
          <a:xfrm>
            <a:off x="0" y="6324600"/>
            <a:ext cx="9144000" cy="0"/>
          </a:xfrm>
          <a:prstGeom prst="line">
            <a:avLst/>
          </a:prstGeom>
          <a:ln w="101600" cmpd="sng">
            <a:solidFill>
              <a:srgbClr val="DC7928"/>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0" y="6477000"/>
            <a:ext cx="9144000" cy="0"/>
          </a:xfrm>
          <a:prstGeom prst="line">
            <a:avLst/>
          </a:prstGeom>
          <a:ln w="38100" cmpd="sng">
            <a:solidFill>
              <a:srgbClr val="F6F650"/>
            </a:solidFill>
          </a:ln>
        </p:spPr>
        <p:style>
          <a:lnRef idx="1">
            <a:schemeClr val="accent1"/>
          </a:lnRef>
          <a:fillRef idx="0">
            <a:schemeClr val="accent1"/>
          </a:fillRef>
          <a:effectRef idx="0">
            <a:schemeClr val="accent1"/>
          </a:effectRef>
          <a:fontRef idx="minor">
            <a:schemeClr val="tx1"/>
          </a:fontRef>
        </p:style>
      </p:cxnSp>
      <p:pic>
        <p:nvPicPr>
          <p:cNvPr id="12" name="Picture 11" descr="http://2.bp.blogspot.com/_ltonPQWBJGU/Ro1UsWOJ6aI/AAAAAAAAApk/8Df9HdFZSEI/s320/USFWS+logo.png"/>
          <p:cNvPicPr>
            <a:picLocks noChangeAspect="1" noChangeArrowheads="1"/>
          </p:cNvPicPr>
          <p:nvPr userDrawn="1"/>
        </p:nvPicPr>
        <p:blipFill>
          <a:blip r:embed="rId2" cstate="print"/>
          <a:srcRect/>
          <a:stretch>
            <a:fillRect/>
          </a:stretch>
        </p:blipFill>
        <p:spPr bwMode="auto">
          <a:xfrm>
            <a:off x="354013" y="5562599"/>
            <a:ext cx="987043" cy="1176339"/>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1028B6-7463-41CF-8E74-F269B9667610}" type="datetimeFigureOut">
              <a:rPr lang="en-US" smtClean="0"/>
              <a:pPr/>
              <a:t>10/20/2016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6A7219-8EF6-45F0-9361-824EE7AC2376}" type="slidenum">
              <a:rPr lang="en-US" smtClean="0"/>
              <a:pPr/>
              <a:t>‹#›</a:t>
            </a:fld>
            <a:endParaRPr lang="en-US"/>
          </a:p>
        </p:txBody>
      </p:sp>
      <p:cxnSp>
        <p:nvCxnSpPr>
          <p:cNvPr id="6" name="Straight Connector 5"/>
          <p:cNvCxnSpPr/>
          <p:nvPr userDrawn="1"/>
        </p:nvCxnSpPr>
        <p:spPr>
          <a:xfrm>
            <a:off x="0" y="6324600"/>
            <a:ext cx="9144000" cy="0"/>
          </a:xfrm>
          <a:prstGeom prst="line">
            <a:avLst/>
          </a:prstGeom>
          <a:ln w="101600" cmpd="sng">
            <a:solidFill>
              <a:srgbClr val="DC7928"/>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0" y="6477000"/>
            <a:ext cx="9144000" cy="0"/>
          </a:xfrm>
          <a:prstGeom prst="line">
            <a:avLst/>
          </a:prstGeom>
          <a:ln w="38100" cmpd="sng">
            <a:solidFill>
              <a:srgbClr val="F6F650"/>
            </a:solidFill>
          </a:ln>
        </p:spPr>
        <p:style>
          <a:lnRef idx="1">
            <a:schemeClr val="accent1"/>
          </a:lnRef>
          <a:fillRef idx="0">
            <a:schemeClr val="accent1"/>
          </a:fillRef>
          <a:effectRef idx="0">
            <a:schemeClr val="accent1"/>
          </a:effectRef>
          <a:fontRef idx="minor">
            <a:schemeClr val="tx1"/>
          </a:fontRef>
        </p:style>
      </p:cxnSp>
      <p:pic>
        <p:nvPicPr>
          <p:cNvPr id="8" name="Picture 7" descr="http://2.bp.blogspot.com/_ltonPQWBJGU/Ro1UsWOJ6aI/AAAAAAAAApk/8Df9HdFZSEI/s320/USFWS+logo.png"/>
          <p:cNvPicPr>
            <a:picLocks noChangeAspect="1" noChangeArrowheads="1"/>
          </p:cNvPicPr>
          <p:nvPr userDrawn="1"/>
        </p:nvPicPr>
        <p:blipFill>
          <a:blip r:embed="rId2" cstate="print"/>
          <a:srcRect/>
          <a:stretch>
            <a:fillRect/>
          </a:stretch>
        </p:blipFill>
        <p:spPr bwMode="auto">
          <a:xfrm>
            <a:off x="354013" y="5562599"/>
            <a:ext cx="987043" cy="1176339"/>
          </a:xfrm>
          <a:prstGeom prst="rect">
            <a:avLst/>
          </a:prstGeom>
          <a:noFill/>
          <a:ln w="9525">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1028B6-7463-41CF-8E74-F269B9667610}" type="datetimeFigureOut">
              <a:rPr lang="en-US" smtClean="0"/>
              <a:pPr/>
              <a:t>10/20/2016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6A7219-8EF6-45F0-9361-824EE7AC2376}" type="slidenum">
              <a:rPr lang="en-US" smtClean="0"/>
              <a:pPr/>
              <a:t>‹#›</a:t>
            </a:fld>
            <a:endParaRPr lang="en-US"/>
          </a:p>
        </p:txBody>
      </p:sp>
      <p:cxnSp>
        <p:nvCxnSpPr>
          <p:cNvPr id="5" name="Straight Connector 4"/>
          <p:cNvCxnSpPr/>
          <p:nvPr userDrawn="1"/>
        </p:nvCxnSpPr>
        <p:spPr>
          <a:xfrm>
            <a:off x="0" y="6324600"/>
            <a:ext cx="9144000" cy="0"/>
          </a:xfrm>
          <a:prstGeom prst="line">
            <a:avLst/>
          </a:prstGeom>
          <a:ln w="101600" cmpd="sng">
            <a:solidFill>
              <a:srgbClr val="DC7928"/>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0" y="6477000"/>
            <a:ext cx="9144000" cy="0"/>
          </a:xfrm>
          <a:prstGeom prst="line">
            <a:avLst/>
          </a:prstGeom>
          <a:ln w="38100" cmpd="sng">
            <a:solidFill>
              <a:srgbClr val="F6F650"/>
            </a:solidFill>
          </a:ln>
        </p:spPr>
        <p:style>
          <a:lnRef idx="1">
            <a:schemeClr val="accent1"/>
          </a:lnRef>
          <a:fillRef idx="0">
            <a:schemeClr val="accent1"/>
          </a:fillRef>
          <a:effectRef idx="0">
            <a:schemeClr val="accent1"/>
          </a:effectRef>
          <a:fontRef idx="minor">
            <a:schemeClr val="tx1"/>
          </a:fontRef>
        </p:style>
      </p:cxnSp>
      <p:pic>
        <p:nvPicPr>
          <p:cNvPr id="7" name="Picture 6" descr="http://2.bp.blogspot.com/_ltonPQWBJGU/Ro1UsWOJ6aI/AAAAAAAAApk/8Df9HdFZSEI/s320/USFWS+logo.png"/>
          <p:cNvPicPr>
            <a:picLocks noChangeAspect="1" noChangeArrowheads="1"/>
          </p:cNvPicPr>
          <p:nvPr userDrawn="1"/>
        </p:nvPicPr>
        <p:blipFill>
          <a:blip r:embed="rId2" cstate="print"/>
          <a:srcRect/>
          <a:stretch>
            <a:fillRect/>
          </a:stretch>
        </p:blipFill>
        <p:spPr bwMode="auto">
          <a:xfrm>
            <a:off x="228600" y="5562599"/>
            <a:ext cx="987043" cy="1176339"/>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1028B6-7463-41CF-8E74-F269B9667610}" type="datetimeFigureOut">
              <a:rPr lang="en-US" smtClean="0"/>
              <a:pPr/>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A7219-8EF6-45F0-9361-824EE7AC2376}" type="slidenum">
              <a:rPr lang="en-US" smtClean="0"/>
              <a:pPr/>
              <a:t>‹#›</a:t>
            </a:fld>
            <a:endParaRPr lang="en-US"/>
          </a:p>
        </p:txBody>
      </p:sp>
      <p:cxnSp>
        <p:nvCxnSpPr>
          <p:cNvPr id="8" name="Straight Connector 7"/>
          <p:cNvCxnSpPr/>
          <p:nvPr userDrawn="1"/>
        </p:nvCxnSpPr>
        <p:spPr>
          <a:xfrm>
            <a:off x="0" y="6324600"/>
            <a:ext cx="9144000" cy="0"/>
          </a:xfrm>
          <a:prstGeom prst="line">
            <a:avLst/>
          </a:prstGeom>
          <a:ln w="101600" cmpd="sng">
            <a:solidFill>
              <a:srgbClr val="DC7928"/>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0" y="6477000"/>
            <a:ext cx="9144000" cy="0"/>
          </a:xfrm>
          <a:prstGeom prst="line">
            <a:avLst/>
          </a:prstGeom>
          <a:ln w="38100" cmpd="sng">
            <a:solidFill>
              <a:srgbClr val="F6F650"/>
            </a:solidFill>
          </a:ln>
        </p:spPr>
        <p:style>
          <a:lnRef idx="1">
            <a:schemeClr val="accent1"/>
          </a:lnRef>
          <a:fillRef idx="0">
            <a:schemeClr val="accent1"/>
          </a:fillRef>
          <a:effectRef idx="0">
            <a:schemeClr val="accent1"/>
          </a:effectRef>
          <a:fontRef idx="minor">
            <a:schemeClr val="tx1"/>
          </a:fontRef>
        </p:style>
      </p:cxnSp>
      <p:pic>
        <p:nvPicPr>
          <p:cNvPr id="10" name="Picture 9" descr="http://2.bp.blogspot.com/_ltonPQWBJGU/Ro1UsWOJ6aI/AAAAAAAAApk/8Df9HdFZSEI/s320/USFWS+logo.png"/>
          <p:cNvPicPr>
            <a:picLocks noChangeAspect="1" noChangeArrowheads="1"/>
          </p:cNvPicPr>
          <p:nvPr userDrawn="1"/>
        </p:nvPicPr>
        <p:blipFill>
          <a:blip r:embed="rId2" cstate="print"/>
          <a:srcRect/>
          <a:stretch>
            <a:fillRect/>
          </a:stretch>
        </p:blipFill>
        <p:spPr bwMode="auto">
          <a:xfrm>
            <a:off x="354013" y="5562599"/>
            <a:ext cx="987043" cy="1176339"/>
          </a:xfrm>
          <a:prstGeom prst="rect">
            <a:avLst/>
          </a:prstGeom>
          <a:noFill/>
          <a:ln w="9525">
            <a:noFill/>
            <a:miter lim="800000"/>
            <a:headEnd/>
            <a:tailEnd/>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1028B6-7463-41CF-8E74-F269B9667610}" type="datetimeFigureOut">
              <a:rPr lang="en-US" smtClean="0"/>
              <a:pPr/>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6A7219-8EF6-45F0-9361-824EE7AC2376}" type="slidenum">
              <a:rPr lang="en-US" smtClean="0"/>
              <a:pPr/>
              <a:t>‹#›</a:t>
            </a:fld>
            <a:endParaRPr lang="en-US"/>
          </a:p>
        </p:txBody>
      </p:sp>
      <p:cxnSp>
        <p:nvCxnSpPr>
          <p:cNvPr id="8" name="Straight Connector 7"/>
          <p:cNvCxnSpPr/>
          <p:nvPr userDrawn="1"/>
        </p:nvCxnSpPr>
        <p:spPr>
          <a:xfrm>
            <a:off x="0" y="6324600"/>
            <a:ext cx="9144000" cy="0"/>
          </a:xfrm>
          <a:prstGeom prst="line">
            <a:avLst/>
          </a:prstGeom>
          <a:ln w="101600" cmpd="sng">
            <a:solidFill>
              <a:srgbClr val="DC7928"/>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0" y="6477000"/>
            <a:ext cx="9144000" cy="0"/>
          </a:xfrm>
          <a:prstGeom prst="line">
            <a:avLst/>
          </a:prstGeom>
          <a:ln w="38100" cmpd="sng">
            <a:solidFill>
              <a:srgbClr val="F6F650"/>
            </a:solidFill>
          </a:ln>
        </p:spPr>
        <p:style>
          <a:lnRef idx="1">
            <a:schemeClr val="accent1"/>
          </a:lnRef>
          <a:fillRef idx="0">
            <a:schemeClr val="accent1"/>
          </a:fillRef>
          <a:effectRef idx="0">
            <a:schemeClr val="accent1"/>
          </a:effectRef>
          <a:fontRef idx="minor">
            <a:schemeClr val="tx1"/>
          </a:fontRef>
        </p:style>
      </p:cxnSp>
      <p:pic>
        <p:nvPicPr>
          <p:cNvPr id="10" name="Picture 9" descr="http://2.bp.blogspot.com/_ltonPQWBJGU/Ro1UsWOJ6aI/AAAAAAAAApk/8Df9HdFZSEI/s320/USFWS+logo.png"/>
          <p:cNvPicPr>
            <a:picLocks noChangeAspect="1" noChangeArrowheads="1"/>
          </p:cNvPicPr>
          <p:nvPr userDrawn="1"/>
        </p:nvPicPr>
        <p:blipFill>
          <a:blip r:embed="rId2" cstate="print"/>
          <a:srcRect/>
          <a:stretch>
            <a:fillRect/>
          </a:stretch>
        </p:blipFill>
        <p:spPr bwMode="auto">
          <a:xfrm>
            <a:off x="354013" y="5562599"/>
            <a:ext cx="987043" cy="1176339"/>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1028B6-7463-41CF-8E74-F269B9667610}" type="datetimeFigureOut">
              <a:rPr lang="en-US" smtClean="0"/>
              <a:pPr/>
              <a:t>10/20/2016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6A7219-8EF6-45F0-9361-824EE7AC237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ctrTitle"/>
          </p:nvPr>
        </p:nvSpPr>
        <p:spPr>
          <a:xfrm>
            <a:off x="0" y="1676400"/>
            <a:ext cx="9144000" cy="1143000"/>
          </a:xfrm>
        </p:spPr>
        <p:txBody>
          <a:bodyPr/>
          <a:lstStyle/>
          <a:p>
            <a:r>
              <a:rPr lang="en-US" altLang="en-US" sz="4800"/>
              <a:t> </a:t>
            </a:r>
          </a:p>
        </p:txBody>
      </p:sp>
      <p:sp>
        <p:nvSpPr>
          <p:cNvPr id="82951" name="Text Box 7"/>
          <p:cNvSpPr txBox="1">
            <a:spLocks noChangeArrowheads="1"/>
          </p:cNvSpPr>
          <p:nvPr/>
        </p:nvSpPr>
        <p:spPr bwMode="auto">
          <a:xfrm>
            <a:off x="3391206" y="1981198"/>
            <a:ext cx="5520166"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4000" dirty="0" smtClean="0"/>
              <a:t>Endangered Species Act: </a:t>
            </a:r>
          </a:p>
          <a:p>
            <a:pPr algn="ctr"/>
            <a:r>
              <a:rPr lang="en-US" altLang="en-US" sz="4000" dirty="0" smtClean="0"/>
              <a:t>Enhancement </a:t>
            </a:r>
            <a:endParaRPr lang="en-US" altLang="en-US" sz="4000" dirty="0"/>
          </a:p>
        </p:txBody>
      </p:sp>
      <p:sp>
        <p:nvSpPr>
          <p:cNvPr id="2" name="TextBox 1"/>
          <p:cNvSpPr txBox="1"/>
          <p:nvPr/>
        </p:nvSpPr>
        <p:spPr>
          <a:xfrm>
            <a:off x="4267200" y="4800600"/>
            <a:ext cx="4494500" cy="1569660"/>
          </a:xfrm>
          <a:prstGeom prst="rect">
            <a:avLst/>
          </a:prstGeom>
          <a:noFill/>
        </p:spPr>
        <p:txBody>
          <a:bodyPr wrap="none" rtlCol="0">
            <a:spAutoFit/>
          </a:bodyPr>
          <a:lstStyle/>
          <a:p>
            <a:r>
              <a:rPr lang="en-US" sz="2400" dirty="0" smtClean="0"/>
              <a:t>Tim Van Norman</a:t>
            </a:r>
          </a:p>
          <a:p>
            <a:r>
              <a:rPr lang="en-US" sz="2400" dirty="0" smtClean="0"/>
              <a:t>Chief, Branch of Permits</a:t>
            </a:r>
          </a:p>
          <a:p>
            <a:r>
              <a:rPr lang="en-US" sz="2400" dirty="0" smtClean="0"/>
              <a:t>Division of Management Authority</a:t>
            </a:r>
          </a:p>
          <a:p>
            <a:r>
              <a:rPr lang="en-US" sz="2400" dirty="0" smtClean="0"/>
              <a:t>U.S. Fish and Wildlife Service</a:t>
            </a:r>
            <a:endParaRPr lang="en-US" sz="2400" dirty="0"/>
          </a:p>
        </p:txBody>
      </p:sp>
      <p:graphicFrame>
        <p:nvGraphicFramePr>
          <p:cNvPr id="3" name="Object 2"/>
          <p:cNvGraphicFramePr>
            <a:graphicFrameLocks noChangeAspect="1"/>
          </p:cNvGraphicFramePr>
          <p:nvPr>
            <p:extLst>
              <p:ext uri="{D42A27DB-BD31-4B8C-83A1-F6EECF244321}">
                <p14:modId xmlns:p14="http://schemas.microsoft.com/office/powerpoint/2010/main" val="3605593313"/>
              </p:ext>
            </p:extLst>
          </p:nvPr>
        </p:nvGraphicFramePr>
        <p:xfrm>
          <a:off x="381000" y="4649599"/>
          <a:ext cx="2514600" cy="1871662"/>
        </p:xfrm>
        <a:graphic>
          <a:graphicData uri="http://schemas.openxmlformats.org/presentationml/2006/ole">
            <mc:AlternateContent xmlns:mc="http://schemas.openxmlformats.org/markup-compatibility/2006">
              <mc:Choice xmlns:v="urn:schemas-microsoft-com:vml" Requires="v">
                <p:oleObj spid="_x0000_s1029" name="Photo House" r:id="rId4" imgW="1929388" imgH="1435246" progId="Photohse.Document">
                  <p:embed/>
                </p:oleObj>
              </mc:Choice>
              <mc:Fallback>
                <p:oleObj name="Photo House" r:id="rId4" imgW="1929388" imgH="1435246" progId="Photohse.Document">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4649599"/>
                        <a:ext cx="2514600" cy="187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61749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Hunting Program</a:t>
            </a:r>
            <a:endParaRPr lang="en-US" dirty="0"/>
          </a:p>
        </p:txBody>
      </p:sp>
      <p:sp>
        <p:nvSpPr>
          <p:cNvPr id="3" name="Content Placeholder 2"/>
          <p:cNvSpPr>
            <a:spLocks noGrp="1"/>
          </p:cNvSpPr>
          <p:nvPr>
            <p:ph idx="1"/>
          </p:nvPr>
        </p:nvSpPr>
        <p:spPr>
          <a:xfrm>
            <a:off x="457200" y="1295400"/>
            <a:ext cx="8229600" cy="4525963"/>
          </a:xfrm>
        </p:spPr>
        <p:txBody>
          <a:bodyPr>
            <a:normAutofit fontScale="85000" lnSpcReduction="20000"/>
          </a:bodyPr>
          <a:lstStyle/>
          <a:p>
            <a:pPr marL="0" indent="0">
              <a:buNone/>
            </a:pPr>
            <a:r>
              <a:rPr lang="en-US" dirty="0" smtClean="0"/>
              <a:t>We look at the hunting program from which the trophy being imported was taken.  If the hunting program “enhance the survival of the species”, the import of a trophy taken from that program would “enhance the survival of the species”</a:t>
            </a:r>
          </a:p>
          <a:p>
            <a:pPr marL="0" indent="0">
              <a:buNone/>
            </a:pPr>
            <a:endParaRPr lang="en-US" dirty="0"/>
          </a:p>
          <a:p>
            <a:pPr marL="0" indent="0">
              <a:buNone/>
            </a:pPr>
            <a:r>
              <a:rPr lang="en-US" dirty="0" smtClean="0"/>
              <a:t>While the Service has been evaluating trophy imports for decades, a recent publication, the </a:t>
            </a:r>
            <a:r>
              <a:rPr lang="en-US" u="sng" dirty="0"/>
              <a:t>IUCN Species Survival Commission (SSC) Guiding Principles on Trophy Hunting as a Tool for Creating Conservation Incentives, Ver. 1.0</a:t>
            </a:r>
            <a:r>
              <a:rPr lang="en-US" dirty="0"/>
              <a:t> (IUCN SSC 2012), </a:t>
            </a:r>
            <a:r>
              <a:rPr lang="en-US" dirty="0" smtClean="0"/>
              <a:t>summarizes many of the factors we consider. </a:t>
            </a:r>
            <a:endParaRPr lang="en-US" dirty="0"/>
          </a:p>
          <a:p>
            <a:endParaRPr lang="en-US" dirty="0"/>
          </a:p>
        </p:txBody>
      </p:sp>
    </p:spTree>
    <p:extLst>
      <p:ext uri="{BB962C8B-B14F-4D97-AF65-F5344CB8AC3E}">
        <p14:creationId xmlns:p14="http://schemas.microsoft.com/office/powerpoint/2010/main" val="1045306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Guiding Principles on Trophy Hunting as a Tool for Creating Conservation Incentives</a:t>
            </a:r>
            <a:endParaRPr lang="en-US" dirty="0"/>
          </a:p>
        </p:txBody>
      </p:sp>
      <p:sp>
        <p:nvSpPr>
          <p:cNvPr id="3" name="Content Placeholder 2"/>
          <p:cNvSpPr>
            <a:spLocks noGrp="1"/>
          </p:cNvSpPr>
          <p:nvPr>
            <p:ph idx="1"/>
          </p:nvPr>
        </p:nvSpPr>
        <p:spPr/>
        <p:txBody>
          <a:bodyPr>
            <a:normAutofit/>
          </a:bodyPr>
          <a:lstStyle/>
          <a:p>
            <a:r>
              <a:rPr lang="en-US" dirty="0" smtClean="0"/>
              <a:t>The document identifies 5 factors of a hunting program that creates “incentives </a:t>
            </a:r>
            <a:r>
              <a:rPr lang="en-US" dirty="0"/>
              <a:t>for the conservation of species and their habitats and for the equitable sharing of the benefits of use of natural resources” </a:t>
            </a:r>
            <a:r>
              <a:rPr lang="en-US" dirty="0" smtClean="0"/>
              <a:t>and </a:t>
            </a:r>
            <a:r>
              <a:rPr lang="en-US" dirty="0"/>
              <a:t>recognizes that </a:t>
            </a:r>
            <a:r>
              <a:rPr lang="en-US" dirty="0" smtClean="0"/>
              <a:t>trophy hunting </a:t>
            </a:r>
            <a:r>
              <a:rPr lang="en-US" dirty="0"/>
              <a:t>can contribute to biodiversity conservation and </a:t>
            </a:r>
            <a:r>
              <a:rPr lang="en-US" dirty="0" smtClean="0"/>
              <a:t>the </a:t>
            </a:r>
            <a:r>
              <a:rPr lang="en-US" dirty="0"/>
              <a:t>conservation of the hunted species.  </a:t>
            </a:r>
          </a:p>
          <a:p>
            <a:endParaRPr lang="en-US" dirty="0"/>
          </a:p>
        </p:txBody>
      </p:sp>
    </p:spTree>
    <p:extLst>
      <p:ext uri="{BB962C8B-B14F-4D97-AF65-F5344CB8AC3E}">
        <p14:creationId xmlns:p14="http://schemas.microsoft.com/office/powerpoint/2010/main" val="1999646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Biological Sustainability</a:t>
            </a:r>
            <a:endParaRPr lang="en-US" dirty="0"/>
          </a:p>
        </p:txBody>
      </p:sp>
      <p:sp>
        <p:nvSpPr>
          <p:cNvPr id="3" name="Content Placeholder 2"/>
          <p:cNvSpPr>
            <a:spLocks noGrp="1"/>
          </p:cNvSpPr>
          <p:nvPr>
            <p:ph idx="1"/>
          </p:nvPr>
        </p:nvSpPr>
        <p:spPr/>
        <p:txBody>
          <a:bodyPr>
            <a:normAutofit fontScale="77500" lnSpcReduction="20000"/>
          </a:bodyPr>
          <a:lstStyle/>
          <a:p>
            <a:pPr marL="0" lvl="0" indent="0">
              <a:buNone/>
            </a:pPr>
            <a:r>
              <a:rPr lang="en-US" dirty="0" smtClean="0"/>
              <a:t>The </a:t>
            </a:r>
            <a:r>
              <a:rPr lang="en-US" dirty="0"/>
              <a:t>hunting </a:t>
            </a:r>
            <a:r>
              <a:rPr lang="en-US" dirty="0" smtClean="0"/>
              <a:t>program: </a:t>
            </a:r>
          </a:p>
          <a:p>
            <a:pPr lvl="0"/>
            <a:r>
              <a:rPr lang="en-US" dirty="0" smtClean="0"/>
              <a:t>cannot </a:t>
            </a:r>
            <a:r>
              <a:rPr lang="en-US" dirty="0"/>
              <a:t>contribute to the long-term decline of the hunted </a:t>
            </a:r>
            <a:r>
              <a:rPr lang="en-US" dirty="0" smtClean="0"/>
              <a:t>species</a:t>
            </a:r>
          </a:p>
          <a:p>
            <a:pPr lvl="0"/>
            <a:r>
              <a:rPr lang="en-US" dirty="0" smtClean="0"/>
              <a:t>It </a:t>
            </a:r>
            <a:r>
              <a:rPr lang="en-US" dirty="0"/>
              <a:t>should not alter natural selection and ecological function of the hunted species or any other species that share the </a:t>
            </a:r>
            <a:r>
              <a:rPr lang="en-US" dirty="0" smtClean="0"/>
              <a:t>habitat</a:t>
            </a:r>
          </a:p>
          <a:p>
            <a:pPr lvl="0"/>
            <a:r>
              <a:rPr lang="en-US" dirty="0" smtClean="0"/>
              <a:t>It should </a:t>
            </a:r>
            <a:r>
              <a:rPr lang="en-US" dirty="0"/>
              <a:t>not inadvertently facilitate poaching or illegal trade in wildlife by acting as a cover for such illegal </a:t>
            </a:r>
            <a:r>
              <a:rPr lang="en-US" dirty="0" smtClean="0"/>
              <a:t>activities</a:t>
            </a:r>
          </a:p>
          <a:p>
            <a:pPr lvl="0"/>
            <a:r>
              <a:rPr lang="en-US" dirty="0" smtClean="0"/>
              <a:t>It should </a:t>
            </a:r>
            <a:r>
              <a:rPr lang="en-US" dirty="0"/>
              <a:t>also not manipulate the ecosystem or its component elements in a way that alters the native biodiversity.</a:t>
            </a:r>
          </a:p>
          <a:p>
            <a:r>
              <a:rPr lang="en-US" dirty="0"/>
              <a:t> </a:t>
            </a:r>
          </a:p>
          <a:p>
            <a:endParaRPr lang="en-US" dirty="0"/>
          </a:p>
        </p:txBody>
      </p:sp>
    </p:spTree>
    <p:extLst>
      <p:ext uri="{BB962C8B-B14F-4D97-AF65-F5344CB8AC3E}">
        <p14:creationId xmlns:p14="http://schemas.microsoft.com/office/powerpoint/2010/main" val="3657171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 Conservation Benefit</a:t>
            </a:r>
            <a:endParaRPr lang="en-US" dirty="0"/>
          </a:p>
        </p:txBody>
      </p:sp>
      <p:sp>
        <p:nvSpPr>
          <p:cNvPr id="3" name="Content Placeholder 2"/>
          <p:cNvSpPr>
            <a:spLocks noGrp="1"/>
          </p:cNvSpPr>
          <p:nvPr>
            <p:ph idx="1"/>
          </p:nvPr>
        </p:nvSpPr>
        <p:spPr>
          <a:xfrm>
            <a:off x="457200" y="1447800"/>
            <a:ext cx="8229600" cy="4525963"/>
          </a:xfrm>
        </p:spPr>
        <p:txBody>
          <a:bodyPr>
            <a:normAutofit/>
          </a:bodyPr>
          <a:lstStyle/>
          <a:p>
            <a:pPr marL="0" lvl="0" indent="0">
              <a:buNone/>
            </a:pPr>
            <a:r>
              <a:rPr lang="en-US" sz="2800" dirty="0" smtClean="0"/>
              <a:t>The </a:t>
            </a:r>
            <a:r>
              <a:rPr lang="en-US" sz="2800" dirty="0"/>
              <a:t>biologically sustainable hunting program should </a:t>
            </a:r>
            <a:r>
              <a:rPr lang="en-US" sz="2800" dirty="0" smtClean="0"/>
              <a:t>be: </a:t>
            </a:r>
          </a:p>
          <a:p>
            <a:pPr lvl="0"/>
            <a:r>
              <a:rPr lang="en-US" sz="2800" dirty="0" smtClean="0"/>
              <a:t>based </a:t>
            </a:r>
            <a:r>
              <a:rPr lang="en-US" sz="2800" dirty="0"/>
              <a:t>on laws, regulations, and scientifically based quotas, established with local input, that are transparent and periodically </a:t>
            </a:r>
            <a:r>
              <a:rPr lang="en-US" sz="2800" dirty="0" smtClean="0"/>
              <a:t>reviewed</a:t>
            </a:r>
          </a:p>
          <a:p>
            <a:pPr lvl="0"/>
            <a:r>
              <a:rPr lang="en-US" sz="2800" dirty="0" smtClean="0"/>
              <a:t>It should </a:t>
            </a:r>
            <a:r>
              <a:rPr lang="en-US" sz="2800" dirty="0"/>
              <a:t>produce income, employment, and other benefits to create incentives for reducing the pressure on the target </a:t>
            </a:r>
            <a:r>
              <a:rPr lang="en-US" sz="2800" dirty="0" smtClean="0"/>
              <a:t>species</a:t>
            </a:r>
          </a:p>
          <a:p>
            <a:pPr lvl="0"/>
            <a:r>
              <a:rPr lang="en-US" sz="2800" dirty="0" smtClean="0"/>
              <a:t>It should </a:t>
            </a:r>
            <a:r>
              <a:rPr lang="en-US" sz="2800" dirty="0"/>
              <a:t>create benefits for local residents to co-exist with the target species and other </a:t>
            </a:r>
            <a:r>
              <a:rPr lang="en-US" sz="2800" dirty="0" smtClean="0"/>
              <a:t>species </a:t>
            </a:r>
            <a:endParaRPr lang="en-US" sz="2800" dirty="0"/>
          </a:p>
        </p:txBody>
      </p:sp>
    </p:spTree>
    <p:extLst>
      <p:ext uri="{BB962C8B-B14F-4D97-AF65-F5344CB8AC3E}">
        <p14:creationId xmlns:p14="http://schemas.microsoft.com/office/powerpoint/2010/main" val="111031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Socio-Economic-Cultural Benefit</a:t>
            </a:r>
          </a:p>
        </p:txBody>
      </p:sp>
      <p:sp>
        <p:nvSpPr>
          <p:cNvPr id="3" name="Content Placeholder 2"/>
          <p:cNvSpPr>
            <a:spLocks noGrp="1"/>
          </p:cNvSpPr>
          <p:nvPr>
            <p:ph idx="1"/>
          </p:nvPr>
        </p:nvSpPr>
        <p:spPr/>
        <p:txBody>
          <a:bodyPr>
            <a:normAutofit/>
          </a:bodyPr>
          <a:lstStyle/>
          <a:p>
            <a:pPr marL="0" lvl="0" indent="0">
              <a:buNone/>
            </a:pPr>
            <a:r>
              <a:rPr lang="en-US" sz="2800" dirty="0" smtClean="0"/>
              <a:t>A </a:t>
            </a:r>
            <a:r>
              <a:rPr lang="en-US" sz="2800" dirty="0"/>
              <a:t>well-managed hunting program can serve as a conservation tool </a:t>
            </a:r>
            <a:r>
              <a:rPr lang="en-US" sz="2800" dirty="0" smtClean="0"/>
              <a:t>when:</a:t>
            </a:r>
          </a:p>
          <a:p>
            <a:pPr lvl="0"/>
            <a:r>
              <a:rPr lang="en-US" sz="2800" dirty="0" smtClean="0"/>
              <a:t>it </a:t>
            </a:r>
            <a:r>
              <a:rPr lang="en-US" sz="2800" dirty="0"/>
              <a:t>respects the local cultural values and </a:t>
            </a:r>
            <a:r>
              <a:rPr lang="en-US" sz="2800" dirty="0" smtClean="0"/>
              <a:t>practices</a:t>
            </a:r>
          </a:p>
          <a:p>
            <a:pPr lvl="0"/>
            <a:r>
              <a:rPr lang="en-US" sz="2800" dirty="0" smtClean="0"/>
              <a:t>It involves and benefits </a:t>
            </a:r>
            <a:r>
              <a:rPr lang="en-US" sz="2800" dirty="0"/>
              <a:t>local residents in an equitable </a:t>
            </a:r>
            <a:r>
              <a:rPr lang="en-US" sz="2800" dirty="0" smtClean="0"/>
              <a:t>manner</a:t>
            </a:r>
          </a:p>
          <a:p>
            <a:pPr lvl="0"/>
            <a:r>
              <a:rPr lang="en-US" sz="2800" dirty="0" smtClean="0"/>
              <a:t>It adopt </a:t>
            </a:r>
            <a:r>
              <a:rPr lang="en-US" sz="2800" dirty="0"/>
              <a:t>business practices that promote long-term economic </a:t>
            </a:r>
            <a:r>
              <a:rPr lang="en-US" sz="2800" dirty="0" smtClean="0"/>
              <a:t>sustainability</a:t>
            </a:r>
            <a:endParaRPr lang="en-US" sz="2800" dirty="0"/>
          </a:p>
          <a:p>
            <a:endParaRPr lang="en-US" dirty="0"/>
          </a:p>
          <a:p>
            <a:endParaRPr lang="en-US" dirty="0"/>
          </a:p>
        </p:txBody>
      </p:sp>
    </p:spTree>
    <p:extLst>
      <p:ext uri="{BB962C8B-B14F-4D97-AF65-F5344CB8AC3E}">
        <p14:creationId xmlns:p14="http://schemas.microsoft.com/office/powerpoint/2010/main" val="3064709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Adaptive Management: Planning, Monitoring, and Reporting</a:t>
            </a:r>
          </a:p>
        </p:txBody>
      </p:sp>
      <p:sp>
        <p:nvSpPr>
          <p:cNvPr id="3" name="Content Placeholder 2"/>
          <p:cNvSpPr>
            <a:spLocks noGrp="1"/>
          </p:cNvSpPr>
          <p:nvPr>
            <p:ph idx="1"/>
          </p:nvPr>
        </p:nvSpPr>
        <p:spPr/>
        <p:txBody>
          <a:bodyPr>
            <a:normAutofit/>
          </a:bodyPr>
          <a:lstStyle/>
          <a:p>
            <a:pPr marL="0" lvl="0" indent="0">
              <a:buNone/>
            </a:pPr>
            <a:r>
              <a:rPr lang="en-US" sz="2800" dirty="0" smtClean="0"/>
              <a:t>A hunting program can </a:t>
            </a:r>
            <a:r>
              <a:rPr lang="en-US" sz="2800" dirty="0"/>
              <a:t>enhance the species </a:t>
            </a:r>
            <a:r>
              <a:rPr lang="en-US" sz="2800" dirty="0" smtClean="0"/>
              <a:t>when it </a:t>
            </a:r>
            <a:r>
              <a:rPr lang="en-US" sz="2800" dirty="0"/>
              <a:t>is based on appropriate resource assessments and monitoring (e.g., population counts, trend data), upon which specific science-based quotas </a:t>
            </a:r>
            <a:r>
              <a:rPr lang="en-US" sz="2800" dirty="0" smtClean="0"/>
              <a:t>can </a:t>
            </a:r>
            <a:r>
              <a:rPr lang="en-US" sz="2800" dirty="0"/>
              <a:t>be established. </a:t>
            </a:r>
            <a:endParaRPr lang="en-US" sz="2800" dirty="0" smtClean="0"/>
          </a:p>
          <a:p>
            <a:pPr marL="0" lvl="0" indent="0">
              <a:buNone/>
            </a:pPr>
            <a:r>
              <a:rPr lang="en-US" sz="2800" dirty="0" smtClean="0"/>
              <a:t>Resource </a:t>
            </a:r>
            <a:r>
              <a:rPr lang="en-US" sz="2800" dirty="0"/>
              <a:t>assessments should be objective, well documented, and use the best science available</a:t>
            </a:r>
            <a:r>
              <a:rPr lang="en-US" sz="2800" dirty="0" smtClean="0"/>
              <a:t>.   </a:t>
            </a:r>
            <a:r>
              <a:rPr lang="en-US" sz="2800" dirty="0"/>
              <a:t>Adaptive management of </a:t>
            </a:r>
            <a:r>
              <a:rPr lang="en-US" sz="2800" dirty="0" smtClean="0"/>
              <a:t>quotas, based </a:t>
            </a:r>
            <a:r>
              <a:rPr lang="en-US" sz="2800" dirty="0"/>
              <a:t>on the results of resource assessments and </a:t>
            </a:r>
            <a:r>
              <a:rPr lang="en-US" sz="2800" dirty="0" smtClean="0"/>
              <a:t>monitoring, </a:t>
            </a:r>
            <a:r>
              <a:rPr lang="en-US" sz="2800" dirty="0"/>
              <a:t>is </a:t>
            </a:r>
            <a:r>
              <a:rPr lang="en-US" sz="2800" dirty="0" smtClean="0"/>
              <a:t>essential</a:t>
            </a:r>
            <a:endParaRPr lang="en-US" sz="2800" dirty="0"/>
          </a:p>
          <a:p>
            <a:endParaRPr lang="en-US" dirty="0"/>
          </a:p>
        </p:txBody>
      </p:sp>
    </p:spTree>
    <p:extLst>
      <p:ext uri="{BB962C8B-B14F-4D97-AF65-F5344CB8AC3E}">
        <p14:creationId xmlns:p14="http://schemas.microsoft.com/office/powerpoint/2010/main" val="1385922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Accountable and Effective Governance</a:t>
            </a:r>
          </a:p>
        </p:txBody>
      </p:sp>
      <p:sp>
        <p:nvSpPr>
          <p:cNvPr id="3" name="Content Placeholder 2"/>
          <p:cNvSpPr>
            <a:spLocks noGrp="1"/>
          </p:cNvSpPr>
          <p:nvPr>
            <p:ph idx="1"/>
          </p:nvPr>
        </p:nvSpPr>
        <p:spPr>
          <a:xfrm>
            <a:off x="457200" y="1447800"/>
            <a:ext cx="8229600" cy="4525963"/>
          </a:xfrm>
        </p:spPr>
        <p:txBody>
          <a:bodyPr>
            <a:normAutofit/>
          </a:bodyPr>
          <a:lstStyle/>
          <a:p>
            <a:pPr marL="0" lvl="0" indent="0">
              <a:buNone/>
            </a:pPr>
            <a:r>
              <a:rPr lang="en-US" sz="2800" dirty="0" smtClean="0"/>
              <a:t>A </a:t>
            </a:r>
            <a:r>
              <a:rPr lang="en-US" sz="2800" dirty="0"/>
              <a:t>biologically sustainable trophy-hunting program should be subject to a governance structure that clearly allocates management responsibilities.  </a:t>
            </a:r>
            <a:endParaRPr lang="en-US" sz="2800" dirty="0" smtClean="0"/>
          </a:p>
          <a:p>
            <a:pPr lvl="0"/>
            <a:r>
              <a:rPr lang="en-US" sz="2800" dirty="0" smtClean="0"/>
              <a:t>The </a:t>
            </a:r>
            <a:r>
              <a:rPr lang="en-US" sz="2800" dirty="0"/>
              <a:t>program should account for revenues in a transparent manner and distribute net revenues to conservation and community </a:t>
            </a:r>
            <a:r>
              <a:rPr lang="en-US" sz="2800" dirty="0" smtClean="0"/>
              <a:t>beneficiaries</a:t>
            </a:r>
          </a:p>
          <a:p>
            <a:pPr lvl="0"/>
            <a:r>
              <a:rPr lang="en-US" sz="2800" dirty="0" smtClean="0"/>
              <a:t>Steps need to be taken to eliminate corruption and ensure </a:t>
            </a:r>
            <a:r>
              <a:rPr lang="en-US" sz="2800" dirty="0"/>
              <a:t>compliance with </a:t>
            </a:r>
            <a:r>
              <a:rPr lang="en-US" sz="2800" dirty="0" smtClean="0"/>
              <a:t>national </a:t>
            </a:r>
            <a:r>
              <a:rPr lang="en-US" sz="2800" dirty="0"/>
              <a:t>and international requirements and </a:t>
            </a:r>
            <a:r>
              <a:rPr lang="en-US" sz="2800" dirty="0" smtClean="0"/>
              <a:t>regulations</a:t>
            </a:r>
            <a:endParaRPr lang="en-US" sz="2800" dirty="0"/>
          </a:p>
        </p:txBody>
      </p:sp>
    </p:spTree>
    <p:extLst>
      <p:ext uri="{BB962C8B-B14F-4D97-AF65-F5344CB8AC3E}">
        <p14:creationId xmlns:p14="http://schemas.microsoft.com/office/powerpoint/2010/main" val="4051917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Permitting considerations</a:t>
            </a:r>
            <a:endParaRPr lang="en-US" dirty="0"/>
          </a:p>
        </p:txBody>
      </p:sp>
      <p:sp>
        <p:nvSpPr>
          <p:cNvPr id="3" name="Content Placeholder 2"/>
          <p:cNvSpPr>
            <a:spLocks noGrp="1"/>
          </p:cNvSpPr>
          <p:nvPr>
            <p:ph idx="1"/>
          </p:nvPr>
        </p:nvSpPr>
        <p:spPr>
          <a:xfrm>
            <a:off x="457200" y="1295400"/>
            <a:ext cx="8229600" cy="4525963"/>
          </a:xfrm>
        </p:spPr>
        <p:txBody>
          <a:bodyPr>
            <a:normAutofit fontScale="92500" lnSpcReduction="10000"/>
          </a:bodyPr>
          <a:lstStyle/>
          <a:p>
            <a:r>
              <a:rPr lang="en-US" dirty="0" smtClean="0"/>
              <a:t>When </a:t>
            </a:r>
            <a:r>
              <a:rPr lang="en-US" dirty="0"/>
              <a:t>examining a management program and whether trophies taken as part of that program meet </a:t>
            </a:r>
            <a:r>
              <a:rPr lang="en-US" dirty="0" smtClean="0"/>
              <a:t>the </a:t>
            </a:r>
            <a:r>
              <a:rPr lang="en-US" dirty="0"/>
              <a:t>issuance criteria, we would study a number of </a:t>
            </a:r>
            <a:r>
              <a:rPr lang="en-US" dirty="0" smtClean="0"/>
              <a:t>factors, including but not limited to:</a:t>
            </a:r>
          </a:p>
          <a:p>
            <a:r>
              <a:rPr lang="en-US" dirty="0" smtClean="0"/>
              <a:t>Is the </a:t>
            </a:r>
            <a:r>
              <a:rPr lang="en-US" dirty="0"/>
              <a:t>program is based on sound scientific information and identifies mechanisms that would arrest the loss of habitat or increase available habitat (i.e., by establishing protected areas and ensuring adequate protection from human encroachment</a:t>
            </a:r>
            <a:r>
              <a:rPr lang="en-US" dirty="0" smtClean="0"/>
              <a:t>)</a:t>
            </a:r>
          </a:p>
          <a:p>
            <a:endParaRPr lang="en-US" dirty="0"/>
          </a:p>
        </p:txBody>
      </p:sp>
    </p:spTree>
    <p:extLst>
      <p:ext uri="{BB962C8B-B14F-4D97-AF65-F5344CB8AC3E}">
        <p14:creationId xmlns:p14="http://schemas.microsoft.com/office/powerpoint/2010/main" val="677499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Permitting consideration (cont.)</a:t>
            </a:r>
            <a:endParaRPr lang="en-US" dirty="0"/>
          </a:p>
        </p:txBody>
      </p:sp>
      <p:sp>
        <p:nvSpPr>
          <p:cNvPr id="3" name="Content Placeholder 2"/>
          <p:cNvSpPr>
            <a:spLocks noGrp="1"/>
          </p:cNvSpPr>
          <p:nvPr>
            <p:ph idx="1"/>
          </p:nvPr>
        </p:nvSpPr>
        <p:spPr>
          <a:xfrm>
            <a:off x="457200" y="1371600"/>
            <a:ext cx="8229600" cy="4525963"/>
          </a:xfrm>
        </p:spPr>
        <p:txBody>
          <a:bodyPr>
            <a:normAutofit fontScale="85000" lnSpcReduction="10000"/>
          </a:bodyPr>
          <a:lstStyle/>
          <a:p>
            <a:r>
              <a:rPr lang="en-US" dirty="0"/>
              <a:t>Are there government incentives in place that encourage habitat protection by private landowners and communities and incentives to local communities to reduce </a:t>
            </a:r>
            <a:r>
              <a:rPr lang="en-US" dirty="0" smtClean="0"/>
              <a:t>human-wildlife conflicts</a:t>
            </a:r>
            <a:endParaRPr lang="en-US" dirty="0"/>
          </a:p>
          <a:p>
            <a:r>
              <a:rPr lang="en-US" dirty="0"/>
              <a:t>Are hunting concessions/tracts managed to ensure the long-term survival of </a:t>
            </a:r>
            <a:r>
              <a:rPr lang="en-US" dirty="0" smtClean="0"/>
              <a:t>the listed species and </a:t>
            </a:r>
            <a:r>
              <a:rPr lang="en-US" dirty="0"/>
              <a:t>its habitat</a:t>
            </a:r>
          </a:p>
          <a:p>
            <a:r>
              <a:rPr lang="en-US" dirty="0"/>
              <a:t>Does trophy hunting provides financial assistance to the wildlife department to carry out elements of the management program and if there is a compensation scheme or other incentives to benefit local communities that may be impacted by </a:t>
            </a:r>
            <a:r>
              <a:rPr lang="en-US" dirty="0" smtClean="0"/>
              <a:t>the species </a:t>
            </a:r>
            <a:endParaRPr lang="en-US" dirty="0"/>
          </a:p>
          <a:p>
            <a:endParaRPr lang="en-US" dirty="0"/>
          </a:p>
        </p:txBody>
      </p:sp>
    </p:spTree>
    <p:extLst>
      <p:ext uri="{BB962C8B-B14F-4D97-AF65-F5344CB8AC3E}">
        <p14:creationId xmlns:p14="http://schemas.microsoft.com/office/powerpoint/2010/main" val="2495382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participation</a:t>
            </a:r>
            <a:endParaRPr lang="en-US" dirty="0"/>
          </a:p>
        </p:txBody>
      </p:sp>
      <p:sp>
        <p:nvSpPr>
          <p:cNvPr id="3" name="Content Placeholder 2"/>
          <p:cNvSpPr>
            <a:spLocks noGrp="1"/>
          </p:cNvSpPr>
          <p:nvPr>
            <p:ph idx="1"/>
          </p:nvPr>
        </p:nvSpPr>
        <p:spPr/>
        <p:txBody>
          <a:bodyPr/>
          <a:lstStyle/>
          <a:p>
            <a:pPr marL="0" indent="0">
              <a:buNone/>
            </a:pPr>
            <a:r>
              <a:rPr lang="en-US" dirty="0"/>
              <a:t>How does a U.S. hunter’s participation in the hunting program contribute to the overall management of </a:t>
            </a:r>
            <a:r>
              <a:rPr lang="en-US" dirty="0" smtClean="0"/>
              <a:t>the listed species within </a:t>
            </a:r>
            <a:r>
              <a:rPr lang="en-US" dirty="0"/>
              <a:t>a country </a:t>
            </a:r>
            <a:r>
              <a:rPr lang="en-US" dirty="0" smtClean="0"/>
              <a:t>and can this be documented?</a:t>
            </a:r>
            <a:endParaRPr lang="en-US" dirty="0"/>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4038600"/>
            <a:ext cx="2914650"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4497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4754" name="Rectangle 2"/>
          <p:cNvSpPr>
            <a:spLocks noGrp="1" noChangeArrowheads="1"/>
          </p:cNvSpPr>
          <p:nvPr>
            <p:ph type="title"/>
          </p:nvPr>
        </p:nvSpPr>
        <p:spPr/>
        <p:txBody>
          <a:bodyPr/>
          <a:lstStyle/>
          <a:p>
            <a:r>
              <a:rPr lang="en-US" altLang="en-US" sz="4000">
                <a:latin typeface="Cooper Md BT" pitchFamily="18" charset="0"/>
              </a:rPr>
              <a:t> </a:t>
            </a:r>
            <a:r>
              <a:rPr lang="en-US" altLang="en-US" sz="4000">
                <a:latin typeface="Verdana" pitchFamily="34" charset="0"/>
              </a:rPr>
              <a:t>The Endangered Species Act</a:t>
            </a:r>
          </a:p>
        </p:txBody>
      </p:sp>
      <p:sp>
        <p:nvSpPr>
          <p:cNvPr id="714755" name="Rectangle 3"/>
          <p:cNvSpPr>
            <a:spLocks noGrp="1" noChangeArrowheads="1"/>
          </p:cNvSpPr>
          <p:nvPr>
            <p:ph type="body" idx="1"/>
          </p:nvPr>
        </p:nvSpPr>
        <p:spPr/>
        <p:txBody>
          <a:bodyPr/>
          <a:lstStyle/>
          <a:p>
            <a:r>
              <a:rPr lang="en-US" altLang="en-US" dirty="0"/>
              <a:t> </a:t>
            </a:r>
            <a:r>
              <a:rPr lang="en-US" altLang="en-US" dirty="0">
                <a:effectLst/>
              </a:rPr>
              <a:t>The Endangered Species Act </a:t>
            </a:r>
            <a:r>
              <a:rPr lang="en-US" altLang="en-US" dirty="0" smtClean="0">
                <a:effectLst/>
              </a:rPr>
              <a:t>(ESA) was </a:t>
            </a:r>
            <a:r>
              <a:rPr lang="en-US" altLang="en-US" dirty="0">
                <a:effectLst/>
              </a:rPr>
              <a:t>enacted in </a:t>
            </a:r>
            <a:r>
              <a:rPr lang="en-US" altLang="en-US" dirty="0" smtClean="0">
                <a:effectLst/>
              </a:rPr>
              <a:t>1973</a:t>
            </a:r>
            <a:endParaRPr lang="en-US" altLang="en-US" dirty="0">
              <a:effectLst/>
            </a:endParaRPr>
          </a:p>
          <a:p>
            <a:r>
              <a:rPr lang="en-US" altLang="en-US" dirty="0">
                <a:effectLst/>
              </a:rPr>
              <a:t>The </a:t>
            </a:r>
            <a:r>
              <a:rPr lang="en-US" altLang="en-US" dirty="0" smtClean="0">
                <a:effectLst/>
              </a:rPr>
              <a:t>ESA </a:t>
            </a:r>
            <a:r>
              <a:rPr lang="en-US" altLang="en-US" dirty="0">
                <a:effectLst/>
              </a:rPr>
              <a:t>was passed to prevent the extinction of native and foreign animals and plants by providing measures to help alleviate the loss of species and their habitats</a:t>
            </a:r>
          </a:p>
        </p:txBody>
      </p:sp>
    </p:spTree>
    <p:extLst>
      <p:ext uri="{BB962C8B-B14F-4D97-AF65-F5344CB8AC3E}">
        <p14:creationId xmlns:p14="http://schemas.microsoft.com/office/powerpoint/2010/main" val="360738001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714754"/>
                                        </p:tgtEl>
                                        <p:attrNameLst>
                                          <p:attrName>style.visibility</p:attrName>
                                        </p:attrNameLst>
                                      </p:cBhvr>
                                      <p:to>
                                        <p:strVal val="visible"/>
                                      </p:to>
                                    </p:set>
                                    <p:animEffect transition="in" filter="randombar(horizontal)">
                                      <p:cBhvr>
                                        <p:cTn id="7" dur="500"/>
                                        <p:tgtEl>
                                          <p:spTgt spid="714754"/>
                                        </p:tgtEl>
                                      </p:cBhvr>
                                    </p:animEffect>
                                  </p:childTnLst>
                                </p:cTn>
                              </p:par>
                            </p:childTnLst>
                          </p:cTn>
                        </p:par>
                        <p:par>
                          <p:cTn id="8" fill="hold" nodeType="afterGroup">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714755">
                                            <p:txEl>
                                              <p:pRg st="0" end="0"/>
                                            </p:txEl>
                                          </p:spTgt>
                                        </p:tgtEl>
                                        <p:attrNameLst>
                                          <p:attrName>style.visibility</p:attrName>
                                        </p:attrNameLst>
                                      </p:cBhvr>
                                      <p:to>
                                        <p:strVal val="visible"/>
                                      </p:to>
                                    </p:set>
                                  </p:childTnLst>
                                </p:cTn>
                              </p:par>
                            </p:childTnLst>
                          </p:cTn>
                        </p:par>
                        <p:par>
                          <p:cTn id="11" fill="hold" nodeType="afterGroup">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7147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4754" grpId="0" autoUpdateAnimBg="0"/>
      <p:bldP spid="714755" grpId="0" build="p" autoUpdateAnimBg="0"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4800"/>
            <a:ext cx="7772400" cy="1676400"/>
          </a:xfrm>
        </p:spPr>
        <p:txBody>
          <a:bodyPr/>
          <a:lstStyle/>
          <a:p>
            <a:pPr eaLnBrk="1" hangingPunct="1">
              <a:defRPr/>
            </a:pPr>
            <a:r>
              <a:rPr lang="en-US" dirty="0" smtClean="0">
                <a:effectLst>
                  <a:outerShdw blurRad="38100" dist="38100" dir="2700000" algn="tl">
                    <a:srgbClr val="000000">
                      <a:alpha val="43137"/>
                    </a:srgbClr>
                  </a:outerShdw>
                </a:effectLst>
              </a:rPr>
              <a:t>Thank you!</a:t>
            </a:r>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667000" y="1524000"/>
            <a:ext cx="4128934" cy="3985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7971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fontScale="90000"/>
          </a:bodyPr>
          <a:lstStyle/>
          <a:p>
            <a:r>
              <a:rPr lang="en-US" altLang="en-US" dirty="0" smtClean="0"/>
              <a:t>The ESA </a:t>
            </a:r>
            <a:br>
              <a:rPr lang="en-US" altLang="en-US" dirty="0" smtClean="0"/>
            </a:br>
            <a:endParaRPr lang="en-US" altLang="en-US" dirty="0" smtClean="0"/>
          </a:p>
        </p:txBody>
      </p:sp>
      <p:sp>
        <p:nvSpPr>
          <p:cNvPr id="39939" name="Rectangle 3"/>
          <p:cNvSpPr>
            <a:spLocks noGrp="1" noChangeArrowheads="1"/>
          </p:cNvSpPr>
          <p:nvPr>
            <p:ph type="body" idx="1"/>
          </p:nvPr>
        </p:nvSpPr>
        <p:spPr>
          <a:xfrm>
            <a:off x="762000" y="1295400"/>
            <a:ext cx="7772400" cy="4114800"/>
          </a:xfrm>
        </p:spPr>
        <p:txBody>
          <a:bodyPr/>
          <a:lstStyle/>
          <a:p>
            <a:pPr>
              <a:buFontTx/>
              <a:buNone/>
            </a:pPr>
            <a:r>
              <a:rPr lang="en-US" altLang="en-US" dirty="0" smtClean="0"/>
              <a:t>When the U.S. Congress and President Nixon enacted the Endangered Species Act in 1973, they established an expectation that U.S. residents/citizens would not contribute to the extinction of a listed species through activities that might adversely affect the species. </a:t>
            </a:r>
          </a:p>
        </p:txBody>
      </p:sp>
    </p:spTree>
    <p:extLst>
      <p:ext uri="{BB962C8B-B14F-4D97-AF65-F5344CB8AC3E}">
        <p14:creationId xmlns:p14="http://schemas.microsoft.com/office/powerpoint/2010/main" val="2902422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826" name="Rectangle 2"/>
          <p:cNvSpPr>
            <a:spLocks noGrp="1" noChangeArrowheads="1"/>
          </p:cNvSpPr>
          <p:nvPr>
            <p:ph type="title"/>
          </p:nvPr>
        </p:nvSpPr>
        <p:spPr/>
        <p:txBody>
          <a:bodyPr>
            <a:normAutofit fontScale="90000"/>
          </a:bodyPr>
          <a:lstStyle/>
          <a:p>
            <a:r>
              <a:rPr lang="en-US" altLang="en-US">
                <a:latin typeface="Verdana" pitchFamily="34" charset="0"/>
              </a:rPr>
              <a:t>What Activities are Prohibited?</a:t>
            </a:r>
          </a:p>
        </p:txBody>
      </p:sp>
      <p:sp>
        <p:nvSpPr>
          <p:cNvPr id="717827" name="Rectangle 3"/>
          <p:cNvSpPr>
            <a:spLocks noGrp="1" noChangeArrowheads="1"/>
          </p:cNvSpPr>
          <p:nvPr>
            <p:ph type="body" idx="1"/>
          </p:nvPr>
        </p:nvSpPr>
        <p:spPr/>
        <p:txBody>
          <a:bodyPr>
            <a:normAutofit/>
          </a:bodyPr>
          <a:lstStyle/>
          <a:p>
            <a:r>
              <a:rPr lang="en-US" altLang="en-US" dirty="0" smtClean="0"/>
              <a:t>It </a:t>
            </a:r>
            <a:r>
              <a:rPr lang="en-US" altLang="en-US" dirty="0"/>
              <a:t>is unlawful for anyone under the jurisdiction of the United States to import, export, transport across State or International borders for commercial purposes, </a:t>
            </a:r>
            <a:r>
              <a:rPr lang="en-US" altLang="en-US" dirty="0" smtClean="0"/>
              <a:t>and take </a:t>
            </a:r>
            <a:r>
              <a:rPr lang="en-US" altLang="en-US" dirty="0"/>
              <a:t>(harm, harass, kill</a:t>
            </a:r>
            <a:r>
              <a:rPr lang="en-US" altLang="en-US" dirty="0" smtClean="0"/>
              <a:t>) in the United States or on the high seas </a:t>
            </a:r>
            <a:r>
              <a:rPr lang="en-US" altLang="en-US" u="sng" dirty="0" smtClean="0"/>
              <a:t>without a permit</a:t>
            </a:r>
            <a:r>
              <a:rPr lang="en-US" altLang="en-US" dirty="0" smtClean="0"/>
              <a:t>, or </a:t>
            </a:r>
            <a:r>
              <a:rPr lang="en-US" altLang="en-US" dirty="0"/>
              <a:t>possess unlawfully taken wildlife</a:t>
            </a:r>
            <a:r>
              <a:rPr lang="en-US" altLang="en-US" dirty="0" smtClean="0"/>
              <a:t>.</a:t>
            </a:r>
          </a:p>
        </p:txBody>
      </p:sp>
    </p:spTree>
    <p:extLst>
      <p:ext uri="{BB962C8B-B14F-4D97-AF65-F5344CB8AC3E}">
        <p14:creationId xmlns:p14="http://schemas.microsoft.com/office/powerpoint/2010/main" val="245447489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717826"/>
                                        </p:tgtEl>
                                        <p:attrNameLst>
                                          <p:attrName>style.visibility</p:attrName>
                                        </p:attrNameLst>
                                      </p:cBhvr>
                                      <p:to>
                                        <p:strVal val="visible"/>
                                      </p:to>
                                    </p:set>
                                    <p:animEffect transition="in" filter="randombar(horizontal)">
                                      <p:cBhvr>
                                        <p:cTn id="7" dur="500"/>
                                        <p:tgtEl>
                                          <p:spTgt spid="7178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2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Prohibited Activities</a:t>
            </a:r>
            <a:endParaRPr lang="en-US" dirty="0"/>
          </a:p>
        </p:txBody>
      </p:sp>
      <p:sp>
        <p:nvSpPr>
          <p:cNvPr id="3" name="Content Placeholder 2"/>
          <p:cNvSpPr>
            <a:spLocks noGrp="1"/>
          </p:cNvSpPr>
          <p:nvPr>
            <p:ph idx="1"/>
          </p:nvPr>
        </p:nvSpPr>
        <p:spPr/>
        <p:txBody>
          <a:bodyPr/>
          <a:lstStyle/>
          <a:p>
            <a:pPr marL="0" indent="0">
              <a:buNone/>
            </a:pPr>
            <a:r>
              <a:rPr lang="en-US" altLang="en-US" dirty="0"/>
              <a:t>The prohibitions </a:t>
            </a:r>
            <a:r>
              <a:rPr lang="en-US" altLang="en-US" dirty="0" smtClean="0"/>
              <a:t>under the ESA apply </a:t>
            </a:r>
            <a:r>
              <a:rPr lang="en-US" altLang="en-US" dirty="0"/>
              <a:t>to both living and dead animals and </a:t>
            </a:r>
            <a:r>
              <a:rPr lang="en-US" altLang="en-US" dirty="0" smtClean="0"/>
              <a:t>plants and </a:t>
            </a:r>
            <a:r>
              <a:rPr lang="en-US" altLang="en-US" dirty="0"/>
              <a:t>parts or products made from </a:t>
            </a:r>
            <a:r>
              <a:rPr lang="en-US" altLang="en-US" dirty="0" smtClean="0"/>
              <a:t>them.</a:t>
            </a:r>
          </a:p>
          <a:p>
            <a:pPr marL="0" indent="0">
              <a:buNone/>
            </a:pPr>
            <a:r>
              <a:rPr lang="en-US" altLang="en-US" dirty="0" smtClean="0"/>
              <a:t>The prohibitions also apply to both wild-origin specimens and captive-bred specimens.</a:t>
            </a:r>
            <a:endParaRPr lang="en-US" altLang="en-US" dirty="0"/>
          </a:p>
          <a:p>
            <a:endParaRPr lang="en-US" dirty="0"/>
          </a:p>
        </p:txBody>
      </p:sp>
    </p:spTree>
    <p:extLst>
      <p:ext uri="{BB962C8B-B14F-4D97-AF65-F5344CB8AC3E}">
        <p14:creationId xmlns:p14="http://schemas.microsoft.com/office/powerpoint/2010/main" val="2329874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3970" name="Rectangle 2"/>
          <p:cNvSpPr>
            <a:spLocks noGrp="1" noChangeArrowheads="1"/>
          </p:cNvSpPr>
          <p:nvPr>
            <p:ph type="title"/>
          </p:nvPr>
        </p:nvSpPr>
        <p:spPr/>
        <p:txBody>
          <a:bodyPr>
            <a:normAutofit fontScale="90000"/>
          </a:bodyPr>
          <a:lstStyle/>
          <a:p>
            <a:r>
              <a:rPr lang="en-US" altLang="en-US">
                <a:latin typeface="Verdana" pitchFamily="34" charset="0"/>
              </a:rPr>
              <a:t>How is a permit issued under the Act?</a:t>
            </a:r>
            <a:r>
              <a:rPr lang="en-US" altLang="en-US"/>
              <a:t>	</a:t>
            </a:r>
          </a:p>
        </p:txBody>
      </p:sp>
      <p:sp>
        <p:nvSpPr>
          <p:cNvPr id="723971" name="Rectangle 3"/>
          <p:cNvSpPr>
            <a:spLocks noGrp="1" noChangeArrowheads="1"/>
          </p:cNvSpPr>
          <p:nvPr>
            <p:ph type="body" idx="1"/>
          </p:nvPr>
        </p:nvSpPr>
        <p:spPr>
          <a:xfrm>
            <a:off x="457200" y="1646237"/>
            <a:ext cx="8229600" cy="4525963"/>
          </a:xfrm>
        </p:spPr>
        <p:txBody>
          <a:bodyPr/>
          <a:lstStyle/>
          <a:p>
            <a:r>
              <a:rPr lang="en-US" altLang="en-US" sz="2800" dirty="0"/>
              <a:t>An application must be submitted identifying all activities that could affect a listed species</a:t>
            </a:r>
          </a:p>
          <a:p>
            <a:r>
              <a:rPr lang="en-US" altLang="en-US" sz="2800" dirty="0"/>
              <a:t>The U.S. Fish and Wildlife Service </a:t>
            </a:r>
            <a:r>
              <a:rPr lang="en-US" altLang="en-US" sz="2800" dirty="0" smtClean="0"/>
              <a:t>(Service) works </a:t>
            </a:r>
            <a:r>
              <a:rPr lang="en-US" altLang="en-US" sz="2800" dirty="0"/>
              <a:t>with the applicant, experts, other U.S. agencies, and Foreign governments to determine the impact of the proposed activities</a:t>
            </a:r>
          </a:p>
          <a:p>
            <a:r>
              <a:rPr lang="en-US" altLang="en-US" sz="2800" dirty="0"/>
              <a:t>If it determined the activities meet the issuance criteria under the Act, a permit is issued</a:t>
            </a:r>
            <a:r>
              <a:rPr lang="en-US" altLang="en-US" dirty="0"/>
              <a:t> </a:t>
            </a:r>
          </a:p>
        </p:txBody>
      </p:sp>
    </p:spTree>
    <p:extLst>
      <p:ext uri="{BB962C8B-B14F-4D97-AF65-F5344CB8AC3E}">
        <p14:creationId xmlns:p14="http://schemas.microsoft.com/office/powerpoint/2010/main" val="84711169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723970"/>
                                        </p:tgtEl>
                                        <p:attrNameLst>
                                          <p:attrName>style.visibility</p:attrName>
                                        </p:attrNameLst>
                                      </p:cBhvr>
                                      <p:to>
                                        <p:strVal val="visible"/>
                                      </p:to>
                                    </p:set>
                                    <p:animEffect transition="in" filter="randombar(horizontal)">
                                      <p:cBhvr>
                                        <p:cTn id="7" dur="500"/>
                                        <p:tgtEl>
                                          <p:spTgt spid="7239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970"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Enhancement of the Species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Permits can </a:t>
            </a:r>
            <a:r>
              <a:rPr lang="en-US" dirty="0"/>
              <a:t>be issued if the permitted activity “enhances the propagation or survival of the species” in the </a:t>
            </a:r>
            <a:r>
              <a:rPr lang="en-US" dirty="0" smtClean="0"/>
              <a:t>wild refers to whether the permitted activities directly or indirectly benefit the long term survival of the species in the wild, such as habitat restoration, management to reduce the identified threats to the species, or addressing human-wildlife conflicts</a:t>
            </a:r>
            <a:endParaRPr lang="en-US" dirty="0"/>
          </a:p>
          <a:p>
            <a:pPr marL="0" indent="0">
              <a:buNone/>
            </a:pPr>
            <a:r>
              <a:rPr lang="en-US" dirty="0" smtClean="0"/>
              <a:t> </a:t>
            </a:r>
            <a:endParaRPr lang="en-US" dirty="0"/>
          </a:p>
        </p:txBody>
      </p:sp>
    </p:spTree>
    <p:extLst>
      <p:ext uri="{BB962C8B-B14F-4D97-AF65-F5344CB8AC3E}">
        <p14:creationId xmlns:p14="http://schemas.microsoft.com/office/powerpoint/2010/main" val="1866759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42" name="Rectangle 2"/>
          <p:cNvSpPr>
            <a:spLocks noGrp="1" noChangeArrowheads="1"/>
          </p:cNvSpPr>
          <p:nvPr>
            <p:ph type="title"/>
          </p:nvPr>
        </p:nvSpPr>
        <p:spPr/>
        <p:txBody>
          <a:bodyPr>
            <a:normAutofit fontScale="90000"/>
          </a:bodyPr>
          <a:lstStyle/>
          <a:p>
            <a:r>
              <a:rPr lang="en-US" altLang="en-US" sz="4000">
                <a:latin typeface="Verdana" pitchFamily="34" charset="0"/>
              </a:rPr>
              <a:t>What Are the Issuance Criteria?</a:t>
            </a:r>
          </a:p>
        </p:txBody>
      </p:sp>
      <p:sp>
        <p:nvSpPr>
          <p:cNvPr id="727043" name="Rectangle 3"/>
          <p:cNvSpPr>
            <a:spLocks noGrp="1" noChangeArrowheads="1"/>
          </p:cNvSpPr>
          <p:nvPr>
            <p:ph type="body" idx="1"/>
          </p:nvPr>
        </p:nvSpPr>
        <p:spPr>
          <a:xfrm>
            <a:off x="609600" y="1143000"/>
            <a:ext cx="8001000" cy="3962400"/>
          </a:xfrm>
        </p:spPr>
        <p:txBody>
          <a:bodyPr>
            <a:noAutofit/>
          </a:bodyPr>
          <a:lstStyle/>
          <a:p>
            <a:pPr marL="0" indent="0">
              <a:lnSpc>
                <a:spcPct val="90000"/>
              </a:lnSpc>
              <a:buNone/>
            </a:pPr>
            <a:r>
              <a:rPr lang="en-US" altLang="en-US" sz="2800" dirty="0"/>
              <a:t>There are 4 main factors that need to be considered when determining if an activity meets the issuance </a:t>
            </a:r>
            <a:r>
              <a:rPr lang="en-US" altLang="en-US" sz="2800" dirty="0" smtClean="0"/>
              <a:t>criteria (50 CFR 17.22 and 17.32):</a:t>
            </a:r>
          </a:p>
          <a:p>
            <a:pPr lvl="1">
              <a:lnSpc>
                <a:spcPct val="90000"/>
              </a:lnSpc>
            </a:pPr>
            <a:r>
              <a:rPr lang="en-US" altLang="en-US" dirty="0" smtClean="0"/>
              <a:t>What </a:t>
            </a:r>
            <a:r>
              <a:rPr lang="en-US" altLang="en-US" dirty="0"/>
              <a:t>direct and indirect impacts would occur on the wild population?</a:t>
            </a:r>
          </a:p>
          <a:p>
            <a:pPr lvl="1">
              <a:lnSpc>
                <a:spcPct val="90000"/>
              </a:lnSpc>
            </a:pPr>
            <a:r>
              <a:rPr lang="en-US" altLang="en-US" dirty="0"/>
              <a:t>Would issuing a permit conflict with any known programs intended to conserve the species?</a:t>
            </a:r>
          </a:p>
          <a:p>
            <a:pPr lvl="1">
              <a:lnSpc>
                <a:spcPct val="90000"/>
              </a:lnSpc>
            </a:pPr>
            <a:r>
              <a:rPr lang="en-US" altLang="en-US" dirty="0"/>
              <a:t>Would the purposes of the permit reduce the threat of extinction facing the species?</a:t>
            </a:r>
          </a:p>
          <a:p>
            <a:pPr lvl="1">
              <a:lnSpc>
                <a:spcPct val="90000"/>
              </a:lnSpc>
            </a:pPr>
            <a:r>
              <a:rPr lang="en-US" altLang="en-US" dirty="0"/>
              <a:t>What are the opinions of experts?</a:t>
            </a:r>
          </a:p>
        </p:txBody>
      </p:sp>
    </p:spTree>
    <p:extLst>
      <p:ext uri="{BB962C8B-B14F-4D97-AF65-F5344CB8AC3E}">
        <p14:creationId xmlns:p14="http://schemas.microsoft.com/office/powerpoint/2010/main" val="359371503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727042"/>
                                        </p:tgtEl>
                                        <p:attrNameLst>
                                          <p:attrName>style.visibility</p:attrName>
                                        </p:attrNameLst>
                                      </p:cBhvr>
                                      <p:to>
                                        <p:strVal val="visible"/>
                                      </p:to>
                                    </p:set>
                                    <p:animEffect transition="in" filter="randombar(horizontal)">
                                      <p:cBhvr>
                                        <p:cTn id="7" dur="500"/>
                                        <p:tgtEl>
                                          <p:spTgt spid="7270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42"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does this mean for the import</a:t>
            </a:r>
            <a:br>
              <a:rPr lang="en-US" dirty="0" smtClean="0"/>
            </a:br>
            <a:r>
              <a:rPr lang="en-US" dirty="0" smtClean="0"/>
              <a:t>of sport-hunted trophies?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activity that the Service is permitting is the import of a trophy, not the hunting of a trophy.</a:t>
            </a:r>
          </a:p>
          <a:p>
            <a:pPr marL="0" indent="0">
              <a:buNone/>
            </a:pPr>
            <a:r>
              <a:rPr lang="en-US" dirty="0" smtClean="0"/>
              <a:t>We must determine that the IMPORT provides a benefit to the species, so how do we determine that the import of a dead animal can benefit the species? </a:t>
            </a:r>
            <a:endParaRPr lang="en-US" dirty="0"/>
          </a:p>
        </p:txBody>
      </p:sp>
    </p:spTree>
    <p:extLst>
      <p:ext uri="{BB962C8B-B14F-4D97-AF65-F5344CB8AC3E}">
        <p14:creationId xmlns:p14="http://schemas.microsoft.com/office/powerpoint/2010/main" val="1428975616"/>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42509</TotalTime>
  <Words>1185</Words>
  <Application>Microsoft Office PowerPoint</Application>
  <PresentationFormat>On-screen Show (4:3)</PresentationFormat>
  <Paragraphs>75</Paragraphs>
  <Slides>20</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Custom Design</vt:lpstr>
      <vt:lpstr>Photo House</vt:lpstr>
      <vt:lpstr> </vt:lpstr>
      <vt:lpstr> The Endangered Species Act</vt:lpstr>
      <vt:lpstr>The ESA  </vt:lpstr>
      <vt:lpstr>What Activities are Prohibited?</vt:lpstr>
      <vt:lpstr>Prohibited Activities</vt:lpstr>
      <vt:lpstr>How is a permit issued under the Act? </vt:lpstr>
      <vt:lpstr>Enhancement of the Species</vt:lpstr>
      <vt:lpstr>What Are the Issuance Criteria?</vt:lpstr>
      <vt:lpstr>What does this mean for the import of sport-hunted trophies?</vt:lpstr>
      <vt:lpstr>Hunting Program</vt:lpstr>
      <vt:lpstr>Guiding Principles on Trophy Hunting as a Tool for Creating Conservation Incentives</vt:lpstr>
      <vt:lpstr>Biological Sustainability</vt:lpstr>
      <vt:lpstr>Net Conservation Benefit</vt:lpstr>
      <vt:lpstr>Socio-Economic-Cultural Benefit</vt:lpstr>
      <vt:lpstr>Adaptive Management: Planning, Monitoring, and Reporting</vt:lpstr>
      <vt:lpstr>Accountable and Effective Governance</vt:lpstr>
      <vt:lpstr>Permitting considerations</vt:lpstr>
      <vt:lpstr>Permitting consideration (cont.)</vt:lpstr>
      <vt:lpstr>U.S. participation</vt:lpstr>
      <vt:lpstr>Thank you!</vt:lpstr>
    </vt:vector>
  </TitlesOfParts>
  <Company>U.S. Fish &amp; Wildlife Service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knorman</dc:creator>
  <cp:lastModifiedBy>Vannorman, Tim</cp:lastModifiedBy>
  <cp:revision>260</cp:revision>
  <cp:lastPrinted>2012-03-29T19:22:31Z</cp:lastPrinted>
  <dcterms:created xsi:type="dcterms:W3CDTF">2011-01-24T17:53:30Z</dcterms:created>
  <dcterms:modified xsi:type="dcterms:W3CDTF">2016-10-20T15:26:24Z</dcterms:modified>
</cp:coreProperties>
</file>